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56" r:id="rId3"/>
    <p:sldId id="257" r:id="rId4"/>
    <p:sldId id="261" r:id="rId5"/>
    <p:sldId id="258" r:id="rId6"/>
    <p:sldId id="259" r:id="rId7"/>
    <p:sldId id="260" r:id="rId8"/>
    <p:sldId id="262" r:id="rId9"/>
    <p:sldId id="263" r:id="rId10"/>
    <p:sldId id="270" r:id="rId11"/>
    <p:sldId id="264" r:id="rId12"/>
    <p:sldId id="265" r:id="rId13"/>
    <p:sldId id="266" r:id="rId14"/>
    <p:sldId id="267" r:id="rId15"/>
    <p:sldId id="268" r:id="rId16"/>
    <p:sldId id="269"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CEC82-9EA5-487B-A917-8738F19F3853}" type="datetimeFigureOut">
              <a:rPr lang="ru-RU" smtClean="0"/>
              <a:pPr/>
              <a:t>10.01.2017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07EB8-5DFF-4944-BF4F-FC5FF77C7190}" type="slidenum">
              <a:rPr lang="ru-RU" smtClean="0"/>
              <a:pPr/>
              <a:t>‹#›</a:t>
            </a:fld>
            <a:endParaRPr lang="ru-RU"/>
          </a:p>
        </p:txBody>
      </p:sp>
    </p:spTree>
    <p:extLst>
      <p:ext uri="{BB962C8B-B14F-4D97-AF65-F5344CB8AC3E}">
        <p14:creationId xmlns:p14="http://schemas.microsoft.com/office/powerpoint/2010/main" val="32054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FE07EB8-5DFF-4944-BF4F-FC5FF77C719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FE07EB8-5DFF-4944-BF4F-FC5FF77C7190}"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Картинки по запросу треугольники картинк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88640"/>
            <a:ext cx="8765519" cy="6480720"/>
          </a:xfrm>
          <a:prstGeom prst="rect">
            <a:avLst/>
          </a:prstGeom>
          <a:noFill/>
        </p:spPr>
      </p:pic>
      <p:sp>
        <p:nvSpPr>
          <p:cNvPr id="2" name="Прямоугольник 1"/>
          <p:cNvSpPr/>
          <p:nvPr/>
        </p:nvSpPr>
        <p:spPr>
          <a:xfrm>
            <a:off x="912924" y="1412776"/>
            <a:ext cx="707854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 мире треугольников</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26" name="AutoShape 2" descr="Картинки по запросу треугольники картин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Картинки по запросу треугольники картин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Картинки по запросу треугольники картин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Картинки по запросу треугольники картин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5004048" y="3861048"/>
            <a:ext cx="3744416" cy="923330"/>
          </a:xfrm>
          <a:prstGeom prst="rect">
            <a:avLst/>
          </a:prstGeom>
          <a:noFill/>
        </p:spPr>
        <p:txBody>
          <a:bodyPr wrap="square" rtlCol="0">
            <a:spAutoFit/>
          </a:bodyPr>
          <a:lstStyle/>
          <a:p>
            <a:pPr algn="ctr"/>
            <a:r>
              <a:rPr lang="ru-RU" b="1" dirty="0" smtClean="0"/>
              <a:t>Презентация к уроку по теме «Треугольники».   </a:t>
            </a:r>
          </a:p>
          <a:p>
            <a:pPr algn="ctr"/>
            <a:r>
              <a:rPr lang="ru-RU" b="1" dirty="0" smtClean="0"/>
              <a:t>7 класс</a:t>
            </a:r>
            <a:endParaRPr lang="ru-RU" b="1" dirty="0"/>
          </a:p>
        </p:txBody>
      </p:sp>
      <p:sp>
        <p:nvSpPr>
          <p:cNvPr id="11" name="TextBox 10"/>
          <p:cNvSpPr txBox="1"/>
          <p:nvPr/>
        </p:nvSpPr>
        <p:spPr>
          <a:xfrm>
            <a:off x="5076056" y="5085184"/>
            <a:ext cx="3528392" cy="923330"/>
          </a:xfrm>
          <a:prstGeom prst="rect">
            <a:avLst/>
          </a:prstGeom>
          <a:noFill/>
        </p:spPr>
        <p:txBody>
          <a:bodyPr wrap="square" rtlCol="0">
            <a:spAutoFit/>
          </a:bodyPr>
          <a:lstStyle/>
          <a:p>
            <a:pPr algn="r"/>
            <a:r>
              <a:rPr lang="ru-RU" dirty="0" smtClean="0"/>
              <a:t>Учитель математики </a:t>
            </a:r>
          </a:p>
          <a:p>
            <a:pPr algn="r"/>
            <a:r>
              <a:rPr lang="ru-RU" dirty="0" smtClean="0"/>
              <a:t>МКОУ Назаровская ООШ </a:t>
            </a:r>
          </a:p>
          <a:p>
            <a:pPr algn="r"/>
            <a:r>
              <a:rPr lang="ru-RU" dirty="0" smtClean="0"/>
              <a:t>Галкина Ирина Петровна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треугольники в психологии"/>
          <p:cNvPicPr/>
          <p:nvPr/>
        </p:nvPicPr>
        <p:blipFill>
          <a:blip r:embed="rId2" cstate="email">
            <a:extLst>
              <a:ext uri="{28A0092B-C50C-407E-A947-70E740481C1C}">
                <a14:useLocalDpi xmlns:a14="http://schemas.microsoft.com/office/drawing/2010/main"/>
              </a:ext>
            </a:extLst>
          </a:blip>
          <a:srcRect t="21622"/>
          <a:stretch>
            <a:fillRect/>
          </a:stretch>
        </p:blipFill>
        <p:spPr bwMode="auto">
          <a:xfrm>
            <a:off x="683568" y="692696"/>
            <a:ext cx="7920880" cy="5544616"/>
          </a:xfrm>
          <a:prstGeom prst="rect">
            <a:avLst/>
          </a:prstGeom>
          <a:noFill/>
          <a:ln w="9525">
            <a:noFill/>
            <a:miter lim="800000"/>
            <a:headEnd/>
            <a:tailEnd/>
          </a:ln>
        </p:spPr>
      </p:pic>
      <p:sp>
        <p:nvSpPr>
          <p:cNvPr id="3" name="TextBox 2"/>
          <p:cNvSpPr txBox="1"/>
          <p:nvPr/>
        </p:nvSpPr>
        <p:spPr>
          <a:xfrm>
            <a:off x="1331640" y="5157192"/>
            <a:ext cx="6768752" cy="369332"/>
          </a:xfrm>
          <a:prstGeom prst="rect">
            <a:avLst/>
          </a:prstGeom>
          <a:noFill/>
        </p:spPr>
        <p:txBody>
          <a:bodyPr wrap="square" rtlCol="0">
            <a:spAutoFit/>
          </a:bodyPr>
          <a:lstStyle/>
          <a:p>
            <a:pPr algn="ctr"/>
            <a:r>
              <a:rPr lang="ru-RU" dirty="0" smtClean="0"/>
              <a:t>Магический треугольник цен.</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артинки по запросу гитарный треугольник"/>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2996952"/>
            <a:ext cx="3406130" cy="2764948"/>
          </a:xfrm>
          <a:prstGeom prst="rect">
            <a:avLst/>
          </a:prstGeom>
          <a:noFill/>
          <a:ln w="9525">
            <a:noFill/>
            <a:miter lim="800000"/>
            <a:headEnd/>
            <a:tailEnd/>
          </a:ln>
        </p:spPr>
      </p:pic>
      <p:sp>
        <p:nvSpPr>
          <p:cNvPr id="20481" name="Rectangle 1"/>
          <p:cNvSpPr>
            <a:spLocks noChangeArrowheads="1"/>
          </p:cNvSpPr>
          <p:nvPr/>
        </p:nvSpPr>
        <p:spPr bwMode="auto">
          <a:xfrm rot="10800000" flipV="1">
            <a:off x="539552" y="836712"/>
            <a:ext cx="8064896" cy="181588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b="1" dirty="0" smtClean="0">
                <a:latin typeface="+mj-lt"/>
                <a:ea typeface="Times New Roman" pitchFamily="18" charset="0"/>
                <a:cs typeface="Arial" pitchFamily="34" charset="0"/>
              </a:rPr>
              <a:t>         Треугольник </a:t>
            </a: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 — </a:t>
            </a:r>
            <a:r>
              <a:rPr kumimoji="0" lang="ru-RU" sz="1400" b="0" i="0" strike="noStrike" cap="none" normalizeH="0" baseline="0" dirty="0" smtClean="0">
                <a:ln>
                  <a:noFill/>
                </a:ln>
                <a:solidFill>
                  <a:schemeClr val="tx1"/>
                </a:solidFill>
                <a:effectLst/>
                <a:latin typeface="+mj-lt"/>
                <a:ea typeface="Times New Roman" pitchFamily="18" charset="0"/>
                <a:cs typeface="Arial" pitchFamily="34" charset="0"/>
              </a:rPr>
              <a:t>ударн</a:t>
            </a:r>
            <a:r>
              <a:rPr kumimoji="0" lang="ru-RU" sz="1400" b="0" i="0" strike="noStrike" cap="none" normalizeH="0" baseline="0" dirty="0" smtClean="0">
                <a:ln>
                  <a:noFill/>
                </a:ln>
                <a:effectLst/>
                <a:latin typeface="+mj-lt"/>
                <a:ea typeface="Times New Roman" pitchFamily="18" charset="0"/>
                <a:cs typeface="Arial" pitchFamily="34" charset="0"/>
              </a:rPr>
              <a:t>ый музыкальный инструмент</a:t>
            </a:r>
            <a:r>
              <a:rPr lang="ru-RU" sz="1400" dirty="0" smtClean="0">
                <a:latin typeface="+mj-lt"/>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в виде </a:t>
            </a:r>
            <a:r>
              <a:rPr kumimoji="0" lang="ru-RU" sz="1400" b="0" i="0" strike="noStrike" cap="none" normalizeH="0" baseline="0" dirty="0" smtClean="0">
                <a:ln>
                  <a:noFill/>
                </a:ln>
                <a:effectLst/>
                <a:latin typeface="+mj-lt"/>
                <a:ea typeface="Times New Roman" pitchFamily="18" charset="0"/>
                <a:cs typeface="Arial" pitchFamily="34" charset="0"/>
              </a:rPr>
              <a:t>металлического</a:t>
            </a: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 прута (обычно из </a:t>
            </a:r>
            <a:r>
              <a:rPr kumimoji="0" lang="ru-RU" sz="1400" b="0" i="0" strike="noStrike" cap="none" normalizeH="0" baseline="0" dirty="0" smtClean="0">
                <a:ln>
                  <a:noFill/>
                </a:ln>
                <a:effectLst/>
                <a:latin typeface="+mj-lt"/>
                <a:ea typeface="Times New Roman" pitchFamily="18" charset="0"/>
                <a:cs typeface="Arial" pitchFamily="34" charset="0"/>
              </a:rPr>
              <a:t>стали или алюминия</a:t>
            </a: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 изогнутого в форме </a:t>
            </a:r>
            <a:r>
              <a:rPr kumimoji="0" lang="ru-RU" sz="1400" b="0" u="none" strike="noStrike" cap="none" normalizeH="0" baseline="0" dirty="0" smtClean="0">
                <a:ln>
                  <a:noFill/>
                </a:ln>
                <a:effectLst/>
                <a:latin typeface="+mj-lt"/>
                <a:ea typeface="Times New Roman" pitchFamily="18" charset="0"/>
                <a:cs typeface="Arial" pitchFamily="34" charset="0"/>
              </a:rPr>
              <a:t>треугольника</a:t>
            </a:r>
            <a:r>
              <a:rPr lang="ru-RU" sz="1400" dirty="0" smtClean="0">
                <a:latin typeface="+mj-lt"/>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Один из углов оставлен открытым (концы прута почти касаются).</a:t>
            </a:r>
            <a:endParaRPr kumimoji="0" lang="ru-RU" sz="1400" b="0" i="0" u="none" strike="noStrike" cap="none" normalizeH="0" baseline="0" dirty="0" smtClean="0">
              <a:ln>
                <a:noFill/>
              </a:ln>
              <a:solidFill>
                <a:schemeClr val="tx1"/>
              </a:solidFill>
              <a:effectLst/>
              <a:latin typeface="+mj-l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Треугольник принадлежит к инструментам с неопределённой высотой звука, имеет блестящий и яркий тембр. Как правило, ему поручаются несложные ритмические фигуры.</a:t>
            </a:r>
            <a:r>
              <a:rPr kumimoji="0" lang="ru-RU" sz="1400" b="0" i="0" u="none" strike="noStrike" cap="none" normalizeH="0" dirty="0" smtClean="0">
                <a:ln>
                  <a:noFill/>
                </a:ln>
                <a:solidFill>
                  <a:schemeClr val="tx1"/>
                </a:solidFill>
                <a:effectLst/>
                <a:latin typeface="+mj-lt"/>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Треугольник подвешивается за один из углов на тонкой проволоке или тесьме, которую держат в руке или прикрепляют к пюпитру. По треугольнику ударяют металлической (реже деревянной) палочкой (на жаргоне музыкантов эта палочка называется «гвоздь»).</a:t>
            </a:r>
            <a:endParaRPr kumimoji="0" lang="ru-RU" sz="1400" b="0" i="0" u="none" strike="noStrike" cap="none" normalizeH="0" baseline="0" dirty="0" smtClean="0">
              <a:ln>
                <a:noFill/>
              </a:ln>
              <a:solidFill>
                <a:schemeClr val="tx1"/>
              </a:solidFill>
              <a:effectLst/>
              <a:latin typeface="+mj-lt"/>
            </a:endParaRPr>
          </a:p>
        </p:txBody>
      </p:sp>
      <p:pic>
        <p:nvPicPr>
          <p:cNvPr id="2" name="Рисунок 1" descr="Картинки по запросу треугольник музыкальный"/>
          <p:cNvPicPr/>
          <p:nvPr/>
        </p:nvPicPr>
        <p:blipFill>
          <a:blip r:embed="rId3" cstate="print"/>
          <a:srcRect/>
          <a:stretch>
            <a:fillRect/>
          </a:stretch>
        </p:blipFill>
        <p:spPr bwMode="auto">
          <a:xfrm>
            <a:off x="539552" y="2636912"/>
            <a:ext cx="4248472" cy="3024336"/>
          </a:xfrm>
          <a:prstGeom prst="rect">
            <a:avLst/>
          </a:prstGeom>
          <a:noFill/>
          <a:ln w="9525">
            <a:noFill/>
            <a:miter lim="800000"/>
            <a:headEnd/>
            <a:tailEnd/>
          </a:ln>
        </p:spPr>
      </p:pic>
      <p:sp>
        <p:nvSpPr>
          <p:cNvPr id="6" name="TextBox 5"/>
          <p:cNvSpPr txBox="1"/>
          <p:nvPr/>
        </p:nvSpPr>
        <p:spPr>
          <a:xfrm>
            <a:off x="1475656" y="5805264"/>
            <a:ext cx="7416824" cy="523220"/>
          </a:xfrm>
          <a:prstGeom prst="rect">
            <a:avLst/>
          </a:prstGeom>
          <a:noFill/>
        </p:spPr>
        <p:txBody>
          <a:bodyPr wrap="square" rtlCol="0">
            <a:spAutoFit/>
          </a:bodyPr>
          <a:lstStyle/>
          <a:p>
            <a:r>
              <a:rPr lang="ru-RU" sz="1400" dirty="0" smtClean="0"/>
              <a:t>Медиатор широко используется при игре практически на всех видах и типах гитар: как электрических, так и акустических.</a:t>
            </a:r>
            <a:endParaRPr lang="ru-RU" sz="1400" dirty="0"/>
          </a:p>
        </p:txBody>
      </p:sp>
      <p:sp>
        <p:nvSpPr>
          <p:cNvPr id="7" name="TextBox 6"/>
          <p:cNvSpPr txBox="1"/>
          <p:nvPr/>
        </p:nvSpPr>
        <p:spPr>
          <a:xfrm>
            <a:off x="1475656" y="332656"/>
            <a:ext cx="6336704" cy="369332"/>
          </a:xfrm>
          <a:prstGeom prst="rect">
            <a:avLst/>
          </a:prstGeom>
          <a:noFill/>
        </p:spPr>
        <p:txBody>
          <a:bodyPr wrap="square" rtlCol="0">
            <a:spAutoFit/>
          </a:bodyPr>
          <a:lstStyle/>
          <a:p>
            <a:pPr algn="ctr"/>
            <a:r>
              <a:rPr lang="ru-RU" b="1" dirty="0" smtClean="0"/>
              <a:t>Музыкальные треугольники.</a:t>
            </a:r>
            <a:endParaRPr lang="ru-RU"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треугольник носогубный"/>
          <p:cNvPicPr/>
          <p:nvPr/>
        </p:nvPicPr>
        <p:blipFill>
          <a:blip r:embed="rId2" cstate="print"/>
          <a:srcRect/>
          <a:stretch>
            <a:fillRect/>
          </a:stretch>
        </p:blipFill>
        <p:spPr bwMode="auto">
          <a:xfrm>
            <a:off x="5508104" y="3789040"/>
            <a:ext cx="2095500" cy="2095500"/>
          </a:xfrm>
          <a:prstGeom prst="rect">
            <a:avLst/>
          </a:prstGeom>
          <a:noFill/>
          <a:ln w="9525">
            <a:noFill/>
            <a:miter lim="800000"/>
            <a:headEnd/>
            <a:tailEnd/>
          </a:ln>
        </p:spPr>
      </p:pic>
      <p:sp>
        <p:nvSpPr>
          <p:cNvPr id="3" name="TextBox 2"/>
          <p:cNvSpPr txBox="1"/>
          <p:nvPr/>
        </p:nvSpPr>
        <p:spPr>
          <a:xfrm>
            <a:off x="1907704" y="188640"/>
            <a:ext cx="5832648" cy="369332"/>
          </a:xfrm>
          <a:prstGeom prst="rect">
            <a:avLst/>
          </a:prstGeom>
          <a:noFill/>
        </p:spPr>
        <p:txBody>
          <a:bodyPr wrap="square" rtlCol="0">
            <a:spAutoFit/>
          </a:bodyPr>
          <a:lstStyle/>
          <a:p>
            <a:r>
              <a:rPr lang="ru-RU" b="1" dirty="0" smtClean="0"/>
              <a:t>Треугольники в медицине</a:t>
            </a:r>
            <a:endParaRPr lang="ru-RU" b="1" dirty="0"/>
          </a:p>
        </p:txBody>
      </p:sp>
      <p:sp>
        <p:nvSpPr>
          <p:cNvPr id="4" name="TextBox 3"/>
          <p:cNvSpPr txBox="1"/>
          <p:nvPr/>
        </p:nvSpPr>
        <p:spPr>
          <a:xfrm>
            <a:off x="4788024" y="5877272"/>
            <a:ext cx="3600400" cy="369332"/>
          </a:xfrm>
          <a:prstGeom prst="rect">
            <a:avLst/>
          </a:prstGeom>
          <a:noFill/>
        </p:spPr>
        <p:txBody>
          <a:bodyPr wrap="square" rtlCol="0">
            <a:spAutoFit/>
          </a:bodyPr>
          <a:lstStyle/>
          <a:p>
            <a:pPr algn="ctr"/>
            <a:r>
              <a:rPr lang="ru-RU" dirty="0" smtClean="0"/>
              <a:t>Носогубной треугольник</a:t>
            </a:r>
            <a:endParaRPr lang="ru-RU" dirty="0"/>
          </a:p>
        </p:txBody>
      </p:sp>
      <p:pic>
        <p:nvPicPr>
          <p:cNvPr id="6" name="Рисунок 5" descr="Картинки по запросу треугольник гарленда"/>
          <p:cNvPicPr/>
          <p:nvPr/>
        </p:nvPicPr>
        <p:blipFill>
          <a:blip r:embed="rId3" cstate="print"/>
          <a:srcRect/>
          <a:stretch>
            <a:fillRect/>
          </a:stretch>
        </p:blipFill>
        <p:spPr bwMode="auto">
          <a:xfrm>
            <a:off x="323528" y="2564904"/>
            <a:ext cx="3816424" cy="3528392"/>
          </a:xfrm>
          <a:prstGeom prst="rect">
            <a:avLst/>
          </a:prstGeom>
          <a:noFill/>
          <a:ln w="9525">
            <a:noFill/>
            <a:miter lim="800000"/>
            <a:headEnd/>
            <a:tailEnd/>
          </a:ln>
        </p:spPr>
      </p:pic>
      <p:pic>
        <p:nvPicPr>
          <p:cNvPr id="7" name="Рисунок 6" descr="Картинки по запросу треугольник в медицине"/>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7904" y="620688"/>
            <a:ext cx="4262884"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подошва утюга"/>
          <p:cNvPicPr/>
          <p:nvPr/>
        </p:nvPicPr>
        <p:blipFill>
          <a:blip r:embed="rId2" cstate="print"/>
          <a:srcRect/>
          <a:stretch>
            <a:fillRect/>
          </a:stretch>
        </p:blipFill>
        <p:spPr bwMode="auto">
          <a:xfrm>
            <a:off x="2267744" y="3140968"/>
            <a:ext cx="5544616" cy="2472680"/>
          </a:xfrm>
          <a:prstGeom prst="rect">
            <a:avLst/>
          </a:prstGeom>
          <a:noFill/>
          <a:ln w="9525">
            <a:noFill/>
            <a:miter lim="800000"/>
            <a:headEnd/>
            <a:tailEnd/>
          </a:ln>
        </p:spPr>
      </p:pic>
      <p:pic>
        <p:nvPicPr>
          <p:cNvPr id="3" name="Рисунок 2" descr="Картинки по запросу тремпель"/>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476672"/>
            <a:ext cx="3677419" cy="2016224"/>
          </a:xfrm>
          <a:prstGeom prst="rect">
            <a:avLst/>
          </a:prstGeom>
          <a:noFill/>
          <a:ln w="9525">
            <a:noFill/>
            <a:miter lim="800000"/>
            <a:headEnd/>
            <a:tailEnd/>
          </a:ln>
        </p:spPr>
      </p:pic>
      <p:sp>
        <p:nvSpPr>
          <p:cNvPr id="4" name="TextBox 3"/>
          <p:cNvSpPr txBox="1"/>
          <p:nvPr/>
        </p:nvSpPr>
        <p:spPr>
          <a:xfrm>
            <a:off x="1187624" y="1268760"/>
            <a:ext cx="5184576" cy="646331"/>
          </a:xfrm>
          <a:prstGeom prst="rect">
            <a:avLst/>
          </a:prstGeom>
          <a:noFill/>
        </p:spPr>
        <p:txBody>
          <a:bodyPr wrap="square" rtlCol="0">
            <a:spAutoFit/>
          </a:bodyPr>
          <a:lstStyle/>
          <a:p>
            <a:r>
              <a:rPr lang="ru-RU" dirty="0" smtClean="0"/>
              <a:t>В повседневной жизни нам тоже помогают треугольники.</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60648"/>
            <a:ext cx="6192688" cy="369332"/>
          </a:xfrm>
          <a:prstGeom prst="rect">
            <a:avLst/>
          </a:prstGeom>
          <a:noFill/>
        </p:spPr>
        <p:txBody>
          <a:bodyPr wrap="square" rtlCol="0">
            <a:spAutoFit/>
          </a:bodyPr>
          <a:lstStyle/>
          <a:p>
            <a:pPr algn="ctr"/>
            <a:r>
              <a:rPr lang="ru-RU" b="1" dirty="0" smtClean="0"/>
              <a:t>Треугольники  в  природе.</a:t>
            </a:r>
            <a:endParaRPr lang="ru-RU" b="1" dirty="0"/>
          </a:p>
        </p:txBody>
      </p:sp>
      <p:pic>
        <p:nvPicPr>
          <p:cNvPr id="4" name="Рисунок 3" descr="http://player.myshared.ru/5/330305/slides/slide_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700808"/>
            <a:ext cx="4752528" cy="3600400"/>
          </a:xfrm>
          <a:prstGeom prst="rect">
            <a:avLst/>
          </a:prstGeom>
          <a:noFill/>
          <a:ln w="9525">
            <a:noFill/>
            <a:miter lim="800000"/>
            <a:headEnd/>
            <a:tailEnd/>
          </a:ln>
        </p:spPr>
      </p:pic>
      <p:sp>
        <p:nvSpPr>
          <p:cNvPr id="1025" name="Rectangle 1"/>
          <p:cNvSpPr>
            <a:spLocks noChangeArrowheads="1"/>
          </p:cNvSpPr>
          <p:nvPr/>
        </p:nvSpPr>
        <p:spPr bwMode="auto">
          <a:xfrm>
            <a:off x="179512" y="836712"/>
            <a:ext cx="439248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Эльбрус – гора на Кавказе, которую называют высочайшей европейской горной вершиной в виде треугольника.</a:t>
            </a:r>
            <a:endParaRPr kumimoji="0" lang="ru-RU" b="0" i="0" u="none" strike="noStrike" cap="none" normalizeH="0" baseline="0" dirty="0" smtClean="0">
              <a:ln>
                <a:noFill/>
              </a:ln>
              <a:solidFill>
                <a:schemeClr val="tx1"/>
              </a:solidFill>
              <a:effectLst/>
            </a:endParaRPr>
          </a:p>
        </p:txBody>
      </p:sp>
      <p:pic>
        <p:nvPicPr>
          <p:cNvPr id="8" name="Рисунок 7" descr="http://player.myshared.ru/5/330305/slides/slide_2.jpg"/>
          <p:cNvPicPr/>
          <p:nvPr/>
        </p:nvPicPr>
        <p:blipFill>
          <a:blip r:embed="rId3" cstate="email">
            <a:lum/>
            <a:extLst>
              <a:ext uri="{28A0092B-C50C-407E-A947-70E740481C1C}">
                <a14:useLocalDpi xmlns:a14="http://schemas.microsoft.com/office/drawing/2010/main"/>
              </a:ext>
            </a:extLst>
          </a:blip>
          <a:srcRect/>
          <a:stretch>
            <a:fillRect/>
          </a:stretch>
        </p:blipFill>
        <p:spPr bwMode="auto">
          <a:xfrm>
            <a:off x="4499992" y="836712"/>
            <a:ext cx="4032448" cy="3960440"/>
          </a:xfrm>
          <a:prstGeom prst="rect">
            <a:avLst/>
          </a:prstGeom>
          <a:noFill/>
          <a:ln w="9525">
            <a:noFill/>
            <a:miter lim="800000"/>
            <a:headEnd/>
            <a:tailEnd/>
          </a:ln>
        </p:spPr>
      </p:pic>
      <p:sp>
        <p:nvSpPr>
          <p:cNvPr id="9" name="TextBox 8"/>
          <p:cNvSpPr txBox="1"/>
          <p:nvPr/>
        </p:nvSpPr>
        <p:spPr>
          <a:xfrm>
            <a:off x="4716016" y="4941168"/>
            <a:ext cx="4248472" cy="1200329"/>
          </a:xfrm>
          <a:prstGeom prst="rect">
            <a:avLst/>
          </a:prstGeom>
          <a:noFill/>
        </p:spPr>
        <p:txBody>
          <a:bodyPr wrap="square" rtlCol="0">
            <a:spAutoFit/>
          </a:bodyPr>
          <a:lstStyle/>
          <a:p>
            <a:r>
              <a:rPr lang="ru-RU" dirty="0" smtClean="0"/>
              <a:t>Бермудский треугольник  - район в Атлантическом океане, в котором происходят таинственные исчезновения  морских и воздушных судов.</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треугольники в технике пэчворк"/>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340768"/>
            <a:ext cx="4032448" cy="3600400"/>
          </a:xfrm>
          <a:prstGeom prst="rect">
            <a:avLst/>
          </a:prstGeom>
          <a:noFill/>
          <a:ln w="9525">
            <a:noFill/>
            <a:miter lim="800000"/>
            <a:headEnd/>
            <a:tailEnd/>
          </a:ln>
        </p:spPr>
      </p:pic>
      <p:sp>
        <p:nvSpPr>
          <p:cNvPr id="3" name="TextBox 2"/>
          <p:cNvSpPr txBox="1"/>
          <p:nvPr/>
        </p:nvSpPr>
        <p:spPr>
          <a:xfrm>
            <a:off x="2123728" y="404664"/>
            <a:ext cx="5328592" cy="369332"/>
          </a:xfrm>
          <a:prstGeom prst="rect">
            <a:avLst/>
          </a:prstGeom>
          <a:noFill/>
        </p:spPr>
        <p:txBody>
          <a:bodyPr wrap="square" rtlCol="0">
            <a:spAutoFit/>
          </a:bodyPr>
          <a:lstStyle/>
          <a:p>
            <a:pPr algn="ctr"/>
            <a:r>
              <a:rPr lang="ru-RU" b="1" dirty="0" smtClean="0"/>
              <a:t>Треугольники в рукоделии.</a:t>
            </a:r>
            <a:endParaRPr lang="ru-RU" b="1" dirty="0"/>
          </a:p>
        </p:txBody>
      </p:sp>
      <p:sp>
        <p:nvSpPr>
          <p:cNvPr id="4" name="TextBox 3"/>
          <p:cNvSpPr txBox="1"/>
          <p:nvPr/>
        </p:nvSpPr>
        <p:spPr>
          <a:xfrm>
            <a:off x="0" y="5085184"/>
            <a:ext cx="5328592" cy="369332"/>
          </a:xfrm>
          <a:prstGeom prst="rect">
            <a:avLst/>
          </a:prstGeom>
          <a:noFill/>
        </p:spPr>
        <p:txBody>
          <a:bodyPr wrap="square" rtlCol="0">
            <a:spAutoFit/>
          </a:bodyPr>
          <a:lstStyle/>
          <a:p>
            <a:r>
              <a:rPr lang="ru-RU" dirty="0" smtClean="0"/>
              <a:t>Одеяло из лоскутов в технике треугольников.</a:t>
            </a:r>
            <a:endParaRPr lang="ru-RU" dirty="0"/>
          </a:p>
        </p:txBody>
      </p:sp>
      <p:pic>
        <p:nvPicPr>
          <p:cNvPr id="5" name="Рисунок 4" descr="Картинки по запросу треугольники в рукоделии"/>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2276872"/>
            <a:ext cx="4104456" cy="3600400"/>
          </a:xfrm>
          <a:prstGeom prst="rect">
            <a:avLst/>
          </a:prstGeom>
          <a:noFill/>
          <a:ln w="9525">
            <a:noFill/>
            <a:miter lim="800000"/>
            <a:headEnd/>
            <a:tailEnd/>
          </a:ln>
        </p:spPr>
      </p:pic>
      <p:sp>
        <p:nvSpPr>
          <p:cNvPr id="6" name="TextBox 5"/>
          <p:cNvSpPr txBox="1"/>
          <p:nvPr/>
        </p:nvSpPr>
        <p:spPr>
          <a:xfrm>
            <a:off x="4716016" y="1844824"/>
            <a:ext cx="3960440" cy="369332"/>
          </a:xfrm>
          <a:prstGeom prst="rect">
            <a:avLst/>
          </a:prstGeom>
          <a:noFill/>
        </p:spPr>
        <p:txBody>
          <a:bodyPr wrap="square" rtlCol="0">
            <a:spAutoFit/>
          </a:bodyPr>
          <a:lstStyle/>
          <a:p>
            <a:pPr algn="ctr"/>
            <a:r>
              <a:rPr lang="ru-RU" dirty="0" smtClean="0"/>
              <a:t>Треугольник  из бисера.</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467544" y="620688"/>
            <a:ext cx="8136904" cy="5832648"/>
          </a:xfrm>
        </p:spPr>
        <p:txBody>
          <a:bodyPr>
            <a:normAutofit lnSpcReduction="10000"/>
          </a:bodyPr>
          <a:lstStyle/>
          <a:p>
            <a:pPr algn="just">
              <a:buNone/>
            </a:pPr>
            <a:r>
              <a:rPr lang="ru-RU" sz="1900" dirty="0" smtClean="0"/>
              <a:t>           Психологи в различных методиках изучения и определения типов личности  тоже используют треугольники.</a:t>
            </a:r>
          </a:p>
          <a:p>
            <a:pPr algn="just">
              <a:buNone/>
            </a:pPr>
            <a:r>
              <a:rPr lang="ru-RU" sz="1900" dirty="0" smtClean="0"/>
              <a:t>            Многие люди, поставившие в списке предпочтений треугольник на первое место, ощущают потребность управлять положением дел, принимать решения не только за себя, но и за других людей, то есть видят в лидерстве свое предназначение. Треугольник отражает на бессознательном уровне силу, влияние, власть (вспомним фразеологизм «пирамида власти», а ведь боковые грани любой пирамиды, как известно, — треугольники).</a:t>
            </a:r>
          </a:p>
          <a:p>
            <a:pPr algn="just">
              <a:buNone/>
            </a:pPr>
            <a:r>
              <a:rPr lang="ru-RU" sz="1900" dirty="0" smtClean="0"/>
              <a:t>           Для Треугольника в любом деле доминирует установка на победу, на успех. Он часто рискует, бывает нетерпеливым и нетерпимым к тем, кто колеблется в принятии решений. Главное отрицательное качество Треугольника — сильный эгоцентризм, направленность на себя. Треугольники стремятся заставить все и всех вращаться вокруг себя — иначе жизнь для них теряет свою остроту.</a:t>
            </a:r>
            <a:br>
              <a:rPr lang="ru-RU" sz="1900" dirty="0" smtClean="0"/>
            </a:br>
            <a:r>
              <a:rPr lang="ru-RU" sz="1900" dirty="0" smtClean="0"/>
              <a:t>       Люди, предпочитающие треугольник, с большим трудом признают свои ошибки, не любят менять свои решения, часто бывают излишне категоричны и не признают возражений. Однако они успешно учатся тому, что соответствует их прагматической ориентации, способствует достижению главных целей.</a:t>
            </a:r>
            <a:br>
              <a:rPr lang="ru-RU" sz="1900" dirty="0" smtClean="0"/>
            </a:br>
            <a:r>
              <a:rPr lang="ru-RU" sz="19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509120"/>
            <a:ext cx="8352928" cy="923330"/>
          </a:xfrm>
          <a:prstGeom prst="rect">
            <a:avLst/>
          </a:prstGeom>
          <a:noFill/>
        </p:spPr>
        <p:txBody>
          <a:bodyPr wrap="square" lIns="91440" tIns="45720" rIns="91440" bIns="45720">
            <a:spAutoFit/>
          </a:bodyPr>
          <a:lstStyle/>
          <a:p>
            <a:pPr algn="ctr"/>
            <a:r>
              <a:rPr lang="ru-RU"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Спасибо за внимание!</a:t>
            </a:r>
            <a:endParaRPr lang="ru-RU"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27650" name="Picture 2" descr="Картинки по запросу весёлые картинки треугольники"/>
          <p:cNvPicPr>
            <a:picLocks noChangeAspect="1" noChangeArrowheads="1"/>
          </p:cNvPicPr>
          <p:nvPr/>
        </p:nvPicPr>
        <p:blipFill>
          <a:blip r:embed="rId2" cstate="print"/>
          <a:srcRect/>
          <a:stretch>
            <a:fillRect/>
          </a:stretch>
        </p:blipFill>
        <p:spPr bwMode="auto">
          <a:xfrm>
            <a:off x="2627784" y="764704"/>
            <a:ext cx="3848100" cy="3657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одзаголовок 10"/>
          <p:cNvSpPr>
            <a:spLocks noGrp="1"/>
          </p:cNvSpPr>
          <p:nvPr>
            <p:ph type="subTitle" idx="4294967295"/>
          </p:nvPr>
        </p:nvSpPr>
        <p:spPr>
          <a:xfrm>
            <a:off x="2555776" y="692696"/>
            <a:ext cx="6400800" cy="5472608"/>
          </a:xfrm>
        </p:spPr>
        <p:txBody>
          <a:bodyPr>
            <a:normAutofit fontScale="55000" lnSpcReduction="20000"/>
          </a:bodyPr>
          <a:lstStyle/>
          <a:p>
            <a:pPr>
              <a:buNone/>
            </a:pPr>
            <a:r>
              <a:rPr lang="ru-RU" dirty="0" smtClean="0"/>
              <a:t>            Изображения треугольников и задачи на треугольники встречаются во многих папирусах Древней Греции и Древнего Египта. Еще в древности стали вводить некоторые знаки обозначения для геометрических фигур. Древнегреческий ученый Герон (I век)  впервые применил знак         вместо слова треугольник. </a:t>
            </a:r>
          </a:p>
          <a:p>
            <a:pPr>
              <a:buNone/>
            </a:pPr>
            <a:r>
              <a:rPr lang="ru-RU" dirty="0" smtClean="0"/>
              <a:t>      Треугольник является одной из первых геометрических фигур, которая стала использоваться в орнаментах древних народов.</a:t>
            </a:r>
          </a:p>
          <a:p>
            <a:pPr>
              <a:buNone/>
            </a:pPr>
            <a:r>
              <a:rPr lang="ru-RU" dirty="0" smtClean="0"/>
              <a:t>       Треугольник всегда имел широкое применение в практической жизни. Так, в строительном искусстве испокон веков используется свойство жесткости треугольника для укрепления различных строений и их деталей,  например, в Китае г. Пекин на олимпийских играх 2008 года на главном стадионе крыша была круглая, но основание крыши было построено из треугольников, что доказывает треугольники это очень полезная фигура. Треугольник применяется также: в архитектуре, в быту, при строении чертежа, можно сказать, треугольник мы видим везде. Треугольник очень важен для человека. </a:t>
            </a:r>
          </a:p>
          <a:p>
            <a:pPr>
              <a:buNone/>
            </a:pPr>
            <a:endParaRPr lang="ru-RU" dirty="0"/>
          </a:p>
        </p:txBody>
      </p:sp>
      <p:sp>
        <p:nvSpPr>
          <p:cNvPr id="12" name="Равнобедренный треугольник 11"/>
          <p:cNvSpPr/>
          <p:nvPr/>
        </p:nvSpPr>
        <p:spPr>
          <a:xfrm>
            <a:off x="3563888" y="1844824"/>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descr="Картинки по запросу герон"/>
          <p:cNvPicPr/>
          <p:nvPr/>
        </p:nvPicPr>
        <p:blipFill>
          <a:blip r:embed="rId2" cstate="print"/>
          <a:srcRect/>
          <a:stretch>
            <a:fillRect/>
          </a:stretch>
        </p:blipFill>
        <p:spPr bwMode="auto">
          <a:xfrm>
            <a:off x="395536" y="548680"/>
            <a:ext cx="2209800"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2420888"/>
            <a:ext cx="3347864" cy="576063"/>
          </a:xfrm>
        </p:spPr>
        <p:txBody>
          <a:bodyPr>
            <a:normAutofit fontScale="25000" lnSpcReduction="20000"/>
          </a:bodyPr>
          <a:lstStyle/>
          <a:p>
            <a:pPr>
              <a:buNone/>
            </a:pPr>
            <a:r>
              <a:rPr lang="ru-RU" sz="5600" dirty="0" smtClean="0"/>
              <a:t>         Стропила зданий имеют вид треугольников. Это придаёт им крепость и устойчивость.</a:t>
            </a:r>
          </a:p>
          <a:p>
            <a:endParaRPr lang="ru-RU" dirty="0" smtClean="0"/>
          </a:p>
          <a:p>
            <a:pPr>
              <a:buNone/>
            </a:pPr>
            <a:endParaRPr lang="ru-RU" dirty="0"/>
          </a:p>
        </p:txBody>
      </p:sp>
      <p:sp>
        <p:nvSpPr>
          <p:cNvPr id="5" name="Текст 4"/>
          <p:cNvSpPr>
            <a:spLocks noGrp="1"/>
          </p:cNvSpPr>
          <p:nvPr>
            <p:ph type="body" sz="quarter" idx="4294967295"/>
          </p:nvPr>
        </p:nvSpPr>
        <p:spPr>
          <a:xfrm>
            <a:off x="3203848" y="620688"/>
            <a:ext cx="3384376" cy="639763"/>
          </a:xfrm>
        </p:spPr>
        <p:txBody>
          <a:bodyPr>
            <a:normAutofit fontScale="40000" lnSpcReduction="20000"/>
          </a:bodyPr>
          <a:lstStyle/>
          <a:p>
            <a:pPr>
              <a:buNone/>
            </a:pPr>
            <a:r>
              <a:rPr lang="ru-RU" dirty="0" smtClean="0"/>
              <a:t>При строительстве любых мостов в их конструкциях также присутствуют треугольники. </a:t>
            </a:r>
          </a:p>
          <a:p>
            <a:endParaRPr lang="ru-RU" dirty="0"/>
          </a:p>
        </p:txBody>
      </p:sp>
      <p:pic>
        <p:nvPicPr>
          <p:cNvPr id="7" name="Содержимое 6" descr="Картинки по запросу предметы имеющие форму треугольника"/>
          <p:cNvPicPr>
            <a:picLocks noGrp="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3347864" y="1196752"/>
            <a:ext cx="2736304" cy="1872208"/>
          </a:xfrm>
          <a:prstGeom prst="rect">
            <a:avLst/>
          </a:prstGeom>
          <a:noFill/>
          <a:ln w="9525">
            <a:noFill/>
            <a:miter lim="800000"/>
            <a:headEnd/>
            <a:tailEnd/>
          </a:ln>
        </p:spPr>
      </p:pic>
      <p:sp>
        <p:nvSpPr>
          <p:cNvPr id="9" name="Прямоугольник 8"/>
          <p:cNvSpPr/>
          <p:nvPr/>
        </p:nvSpPr>
        <p:spPr>
          <a:xfrm>
            <a:off x="6732240" y="2852936"/>
            <a:ext cx="2555776" cy="954107"/>
          </a:xfrm>
          <a:prstGeom prst="rect">
            <a:avLst/>
          </a:prstGeom>
        </p:spPr>
        <p:txBody>
          <a:bodyPr wrap="square">
            <a:spAutoFit/>
          </a:bodyPr>
          <a:lstStyle/>
          <a:p>
            <a:r>
              <a:rPr lang="ru-RU" sz="1400" dirty="0" smtClean="0"/>
              <a:t>Треугольники делают надежными конструкции высоковольтных линий электропередач</a:t>
            </a:r>
            <a:endParaRPr lang="ru-RU" sz="1400" dirty="0"/>
          </a:p>
        </p:txBody>
      </p:sp>
      <p:pic>
        <p:nvPicPr>
          <p:cNvPr id="10" name="Рисунок 9"/>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404664"/>
            <a:ext cx="2232248" cy="2448272"/>
          </a:xfrm>
          <a:prstGeom prst="rect">
            <a:avLst/>
          </a:prstGeom>
          <a:noFill/>
          <a:ln w="12700">
            <a:noFill/>
            <a:miter lim="800000"/>
            <a:headEnd type="none" w="sm" len="sm"/>
            <a:tailEnd type="none" w="sm" len="sm"/>
          </a:ln>
          <a:effectLst/>
        </p:spPr>
      </p:pic>
      <p:pic>
        <p:nvPicPr>
          <p:cNvPr id="11" name="Рисунок 10"/>
          <p:cNvPicPr/>
          <p:nvPr/>
        </p:nvPicPr>
        <p:blipFill>
          <a:blip r:embed="rId5" cstate="email"/>
          <a:srcRect/>
          <a:stretch>
            <a:fillRect/>
          </a:stretch>
        </p:blipFill>
        <p:spPr bwMode="auto">
          <a:xfrm>
            <a:off x="5940152" y="3861048"/>
            <a:ext cx="2808312" cy="2096929"/>
          </a:xfrm>
          <a:prstGeom prst="rect">
            <a:avLst/>
          </a:prstGeom>
          <a:noFill/>
          <a:ln w="9525">
            <a:noFill/>
            <a:miter lim="800000"/>
            <a:headEnd/>
            <a:tailEnd/>
          </a:ln>
        </p:spPr>
      </p:pic>
      <p:pic>
        <p:nvPicPr>
          <p:cNvPr id="12" name="Рисунок 1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528" y="620688"/>
            <a:ext cx="2794243" cy="1743075"/>
          </a:xfrm>
          <a:prstGeom prst="rect">
            <a:avLst/>
          </a:prstGeom>
          <a:noFill/>
          <a:ln w="9525">
            <a:noFill/>
            <a:miter lim="800000"/>
            <a:headEnd/>
            <a:tailEnd/>
          </a:ln>
        </p:spPr>
      </p:pic>
      <p:sp>
        <p:nvSpPr>
          <p:cNvPr id="13" name="Прямоугольник 12"/>
          <p:cNvSpPr/>
          <p:nvPr/>
        </p:nvSpPr>
        <p:spPr>
          <a:xfrm>
            <a:off x="5652120" y="6093296"/>
            <a:ext cx="3240360" cy="523220"/>
          </a:xfrm>
          <a:prstGeom prst="rect">
            <a:avLst/>
          </a:prstGeom>
        </p:spPr>
        <p:txBody>
          <a:bodyPr wrap="square">
            <a:spAutoFit/>
          </a:bodyPr>
          <a:lstStyle/>
          <a:p>
            <a:r>
              <a:rPr lang="ru-RU" sz="1400" dirty="0" smtClean="0"/>
              <a:t>Жесткость треугольников применяется при строительстве подъемных кранов</a:t>
            </a:r>
            <a:endParaRPr lang="ru-RU" sz="1400" dirty="0"/>
          </a:p>
        </p:txBody>
      </p:sp>
      <p:pic>
        <p:nvPicPr>
          <p:cNvPr id="14" name="Picture 14" descr="Рисунок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1560" y="3268780"/>
            <a:ext cx="1863816" cy="3308226"/>
          </a:xfrm>
          <a:prstGeom prst="rect">
            <a:avLst/>
          </a:prstGeom>
          <a:noFill/>
          <a:ln w="9525">
            <a:noFill/>
            <a:miter lim="800000"/>
            <a:headEnd/>
            <a:tailEnd/>
          </a:ln>
        </p:spPr>
      </p:pic>
      <p:pic>
        <p:nvPicPr>
          <p:cNvPr id="15" name="Picture 6" descr="304"/>
          <p:cNvPicPr>
            <a:picLocks noChangeAspect="1" noChangeArrowheads="1"/>
          </p:cNvPicPr>
          <p:nvPr/>
        </p:nvPicPr>
        <p:blipFill>
          <a:blip r:embed="rId8" cstate="print"/>
          <a:srcRect/>
          <a:stretch>
            <a:fillRect/>
          </a:stretch>
        </p:blipFill>
        <p:spPr bwMode="auto">
          <a:xfrm>
            <a:off x="2843808" y="4509120"/>
            <a:ext cx="2492300" cy="1897325"/>
          </a:xfrm>
          <a:prstGeom prst="rect">
            <a:avLst/>
          </a:prstGeom>
          <a:noFill/>
          <a:ln w="9525">
            <a:noFill/>
            <a:miter lim="800000"/>
            <a:headEnd/>
            <a:tailEnd/>
          </a:ln>
        </p:spPr>
      </p:pic>
      <p:sp>
        <p:nvSpPr>
          <p:cNvPr id="16" name="Прямоугольник 15"/>
          <p:cNvSpPr/>
          <p:nvPr/>
        </p:nvSpPr>
        <p:spPr>
          <a:xfrm>
            <a:off x="2843808" y="3356992"/>
            <a:ext cx="2736304" cy="1169551"/>
          </a:xfrm>
          <a:prstGeom prst="rect">
            <a:avLst/>
          </a:prstGeom>
        </p:spPr>
        <p:txBody>
          <a:bodyPr wrap="square">
            <a:spAutoFit/>
          </a:bodyPr>
          <a:lstStyle/>
          <a:p>
            <a:pPr>
              <a:spcBef>
                <a:spcPct val="0"/>
              </a:spcBef>
            </a:pPr>
            <a:r>
              <a:rPr kumimoji="1" lang="ru-RU" altLang="ru-RU" sz="1400" dirty="0" smtClean="0"/>
              <a:t>Свойство жесткости треугольника широко используют в практике при строительстве железных конструкций.  </a:t>
            </a:r>
          </a:p>
          <a:p>
            <a:pPr>
              <a:spcBef>
                <a:spcPct val="0"/>
              </a:spcBef>
            </a:pPr>
            <a:r>
              <a:rPr kumimoji="1" lang="ru-RU" altLang="ru-RU" sz="1400" dirty="0" smtClean="0"/>
              <a:t>Шуховская башня на Шаболовке.</a:t>
            </a:r>
          </a:p>
        </p:txBody>
      </p:sp>
      <p:sp>
        <p:nvSpPr>
          <p:cNvPr id="17" name="TextBox 16"/>
          <p:cNvSpPr txBox="1"/>
          <p:nvPr/>
        </p:nvSpPr>
        <p:spPr>
          <a:xfrm>
            <a:off x="1043608" y="116632"/>
            <a:ext cx="6552728" cy="369332"/>
          </a:xfrm>
          <a:prstGeom prst="rect">
            <a:avLst/>
          </a:prstGeom>
          <a:noFill/>
        </p:spPr>
        <p:txBody>
          <a:bodyPr wrap="square" rtlCol="0">
            <a:spAutoFit/>
          </a:bodyPr>
          <a:lstStyle/>
          <a:p>
            <a:pPr algn="ctr"/>
            <a:r>
              <a:rPr lang="ru-RU" b="1" dirty="0" smtClean="0"/>
              <a:t>Треугольники в строительстве.</a:t>
            </a:r>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827584" y="692696"/>
            <a:ext cx="7848872" cy="804862"/>
          </a:xfrm>
        </p:spPr>
        <p:txBody>
          <a:bodyPr>
            <a:normAutofit/>
          </a:bodyPr>
          <a:lstStyle/>
          <a:p>
            <a:pPr algn="ctr">
              <a:buNone/>
            </a:pPr>
            <a:r>
              <a:rPr lang="ru-RU" sz="1800" b="1" dirty="0" smtClean="0"/>
              <a:t>Треугольную форму имеют некоторые строительные инструменты.</a:t>
            </a:r>
            <a:endParaRPr lang="ru-RU" sz="1800" b="1" dirty="0"/>
          </a:p>
        </p:txBody>
      </p:sp>
      <p:pic>
        <p:nvPicPr>
          <p:cNvPr id="5" name="Рисунок 4" descr="Картинки по запросу кельмы каменщика и штукатура"/>
          <p:cNvPicPr>
            <a:picLocks noGrp="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323528" y="2492896"/>
            <a:ext cx="2779713" cy="2024063"/>
          </a:xfrm>
          <a:prstGeom prst="rect">
            <a:avLst/>
          </a:prstGeom>
          <a:noFill/>
          <a:ln w="9525">
            <a:noFill/>
            <a:miter lim="800000"/>
            <a:headEnd/>
            <a:tailEnd/>
          </a:ln>
        </p:spPr>
      </p:pic>
      <p:pic>
        <p:nvPicPr>
          <p:cNvPr id="6" name="Рисунок 5" descr="Картинки по запросу кельмы каменщика и штукатура"/>
          <p:cNvPicPr/>
          <p:nvPr/>
        </p:nvPicPr>
        <p:blipFill>
          <a:blip r:embed="rId3" cstate="print"/>
          <a:srcRect/>
          <a:stretch>
            <a:fillRect/>
          </a:stretch>
        </p:blipFill>
        <p:spPr bwMode="auto">
          <a:xfrm>
            <a:off x="1187624" y="4941168"/>
            <a:ext cx="3312368" cy="1397124"/>
          </a:xfrm>
          <a:prstGeom prst="rect">
            <a:avLst/>
          </a:prstGeom>
          <a:noFill/>
          <a:ln w="9525">
            <a:noFill/>
            <a:miter lim="800000"/>
            <a:headEnd/>
            <a:tailEnd/>
          </a:ln>
        </p:spPr>
      </p:pic>
      <p:pic>
        <p:nvPicPr>
          <p:cNvPr id="7" name="Рисунок 6" descr="Картинки по запросу кельмы каменщика и штукатура"/>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872" y="1916832"/>
            <a:ext cx="2533650" cy="2144889"/>
          </a:xfrm>
          <a:prstGeom prst="rect">
            <a:avLst/>
          </a:prstGeom>
          <a:noFill/>
          <a:ln w="9525">
            <a:noFill/>
            <a:miter lim="800000"/>
            <a:headEnd/>
            <a:tailEnd/>
          </a:ln>
        </p:spPr>
      </p:pic>
      <p:pic>
        <p:nvPicPr>
          <p:cNvPr id="8" name="Рисунок 7" descr="Картинки по запросу кельмы каменщика и штукатура"/>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0112" y="2996952"/>
            <a:ext cx="3162300" cy="2088859"/>
          </a:xfrm>
          <a:prstGeom prst="rect">
            <a:avLst/>
          </a:prstGeom>
          <a:noFill/>
          <a:ln w="9525">
            <a:noFill/>
            <a:miter lim="800000"/>
            <a:headEnd/>
            <a:tailEnd/>
          </a:ln>
        </p:spPr>
      </p:pic>
      <p:sp>
        <p:nvSpPr>
          <p:cNvPr id="9" name="TextBox 8"/>
          <p:cNvSpPr txBox="1"/>
          <p:nvPr/>
        </p:nvSpPr>
        <p:spPr>
          <a:xfrm>
            <a:off x="395536" y="2132856"/>
            <a:ext cx="2736304" cy="646331"/>
          </a:xfrm>
          <a:prstGeom prst="rect">
            <a:avLst/>
          </a:prstGeom>
          <a:noFill/>
        </p:spPr>
        <p:txBody>
          <a:bodyPr wrap="square" rtlCol="0">
            <a:spAutoFit/>
          </a:bodyPr>
          <a:lstStyle/>
          <a:p>
            <a:pPr algn="ctr"/>
            <a:r>
              <a:rPr lang="ru-RU" dirty="0" smtClean="0"/>
              <a:t>Кельма для штукатурных работ</a:t>
            </a:r>
            <a:endParaRPr lang="ru-RU" dirty="0"/>
          </a:p>
        </p:txBody>
      </p:sp>
      <p:sp>
        <p:nvSpPr>
          <p:cNvPr id="10" name="TextBox 9"/>
          <p:cNvSpPr txBox="1"/>
          <p:nvPr/>
        </p:nvSpPr>
        <p:spPr>
          <a:xfrm>
            <a:off x="3203848" y="4149080"/>
            <a:ext cx="2736304" cy="369332"/>
          </a:xfrm>
          <a:prstGeom prst="rect">
            <a:avLst/>
          </a:prstGeom>
          <a:noFill/>
        </p:spPr>
        <p:txBody>
          <a:bodyPr wrap="square" rtlCol="0">
            <a:spAutoFit/>
          </a:bodyPr>
          <a:lstStyle/>
          <a:p>
            <a:r>
              <a:rPr lang="ru-RU" dirty="0" smtClean="0"/>
              <a:t>Кельма каменщика</a:t>
            </a:r>
            <a:endParaRPr lang="ru-RU" dirty="0"/>
          </a:p>
        </p:txBody>
      </p:sp>
      <p:sp>
        <p:nvSpPr>
          <p:cNvPr id="11" name="TextBox 10"/>
          <p:cNvSpPr txBox="1"/>
          <p:nvPr/>
        </p:nvSpPr>
        <p:spPr>
          <a:xfrm>
            <a:off x="6084168" y="2492896"/>
            <a:ext cx="2808312" cy="369332"/>
          </a:xfrm>
          <a:prstGeom prst="rect">
            <a:avLst/>
          </a:prstGeom>
          <a:noFill/>
        </p:spPr>
        <p:txBody>
          <a:bodyPr wrap="square" rtlCol="0">
            <a:spAutoFit/>
          </a:bodyPr>
          <a:lstStyle/>
          <a:p>
            <a:r>
              <a:rPr lang="ru-RU" dirty="0" smtClean="0"/>
              <a:t>Мастерок  штукатурный</a:t>
            </a:r>
            <a:endParaRPr lang="ru-RU" dirty="0"/>
          </a:p>
        </p:txBody>
      </p:sp>
      <p:sp>
        <p:nvSpPr>
          <p:cNvPr id="12" name="TextBox 11"/>
          <p:cNvSpPr txBox="1"/>
          <p:nvPr/>
        </p:nvSpPr>
        <p:spPr>
          <a:xfrm>
            <a:off x="4499992" y="5517232"/>
            <a:ext cx="3024336" cy="646331"/>
          </a:xfrm>
          <a:prstGeom prst="rect">
            <a:avLst/>
          </a:prstGeom>
          <a:noFill/>
        </p:spPr>
        <p:txBody>
          <a:bodyPr wrap="square" rtlCol="0">
            <a:spAutoFit/>
          </a:bodyPr>
          <a:lstStyle/>
          <a:p>
            <a:r>
              <a:rPr lang="ru-RU" dirty="0" smtClean="0"/>
              <a:t>Шпатель металлический зубчатый</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sz="half" idx="4294967295"/>
          </p:nvPr>
        </p:nvSpPr>
        <p:spPr>
          <a:xfrm>
            <a:off x="323528" y="2780928"/>
            <a:ext cx="4320480" cy="1728192"/>
          </a:xfrm>
        </p:spPr>
        <p:txBody>
          <a:bodyPr>
            <a:normAutofit fontScale="70000" lnSpcReduction="20000"/>
          </a:bodyPr>
          <a:lstStyle/>
          <a:p>
            <a:pPr>
              <a:buNone/>
            </a:pPr>
            <a:r>
              <a:rPr lang="ru-RU" sz="2000" dirty="0" smtClean="0"/>
              <a:t>           Для проведения Универсиады 2011 в Шэньчжэне, Китай, был построен новый спортивный комплекс. Стадионы напоминают три многогранные светящиеся короны, изготовленные из стеклянных треугольников. Над созданием этой ювелирной работы крупного масштаба работала немецкая студия GMP Architekten.</a:t>
            </a:r>
          </a:p>
          <a:p>
            <a:endParaRPr lang="ru-RU" dirty="0"/>
          </a:p>
        </p:txBody>
      </p:sp>
      <p:sp>
        <p:nvSpPr>
          <p:cNvPr id="17" name="Содержимое 16"/>
          <p:cNvSpPr>
            <a:spLocks noGrp="1"/>
          </p:cNvSpPr>
          <p:nvPr>
            <p:ph sz="half" idx="4294967295"/>
          </p:nvPr>
        </p:nvSpPr>
        <p:spPr>
          <a:xfrm>
            <a:off x="4499992" y="3429000"/>
            <a:ext cx="4326632" cy="3429000"/>
          </a:xfrm>
        </p:spPr>
        <p:txBody>
          <a:bodyPr>
            <a:normAutofit fontScale="40000" lnSpcReduction="20000"/>
          </a:bodyPr>
          <a:lstStyle/>
          <a:p>
            <a:pPr>
              <a:buNone/>
            </a:pPr>
            <a:r>
              <a:rPr lang="ru-RU" dirty="0" smtClean="0"/>
              <a:t>               В готической архитектуре (и не только) применяется кривая, называемая треугольником Рёло. Немецкий ученый Франц Рёло жил в XIX веке и занимался механикой. Именно он изучил и использовал в машиностроении фигуру, названную впоследствии его именем. Однако впервые в архитектуре она была применена еще в XIII веке – такова форма некоторых окон церкви Богоматери бельгийского города Брюгге. </a:t>
            </a:r>
          </a:p>
          <a:p>
            <a:pPr>
              <a:buNone/>
            </a:pPr>
            <a:endParaRPr lang="ru-RU" dirty="0" smtClean="0"/>
          </a:p>
          <a:p>
            <a:pPr>
              <a:buNone/>
            </a:pPr>
            <a:r>
              <a:rPr lang="ru-RU" dirty="0" smtClean="0"/>
              <a:t>               Декоративные приемы стилей модерн и ар-нуво то и дело приближаются к выпуклым формам «круглого треугольника», как еще называют детище Рёло. Отличный пример – двери и забор особняка Бриона в Страсбурге. Внутри элемента орнамента, называемого трикветр, также можно распознать знакомую область.  </a:t>
            </a:r>
          </a:p>
          <a:p>
            <a:endParaRPr lang="ru-RU" dirty="0"/>
          </a:p>
        </p:txBody>
      </p:sp>
      <p:pic>
        <p:nvPicPr>
          <p:cNvPr id="9" name="Рисунок 8" descr="Спортивный Центр для Универсиады 2011 от GMP Architekten. Шэньчжэнь, Китай."/>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620688"/>
            <a:ext cx="3888432" cy="2160240"/>
          </a:xfrm>
          <a:prstGeom prst="rect">
            <a:avLst/>
          </a:prstGeom>
          <a:noFill/>
          <a:ln w="9525">
            <a:noFill/>
            <a:miter lim="800000"/>
            <a:headEnd/>
            <a:tailEnd/>
          </a:ln>
        </p:spPr>
      </p:pic>
      <p:pic>
        <p:nvPicPr>
          <p:cNvPr id="18" name="Рисунок 17" descr="http://www.berlogos.ru/media/uploads/reuleaux_v_arhitekture_berlogos_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096" y="620688"/>
            <a:ext cx="2592288" cy="2805605"/>
          </a:xfrm>
          <a:prstGeom prst="rect">
            <a:avLst/>
          </a:prstGeom>
          <a:noFill/>
          <a:ln w="9525">
            <a:noFill/>
            <a:miter lim="800000"/>
            <a:headEnd/>
            <a:tailEnd/>
          </a:ln>
        </p:spPr>
      </p:pic>
      <p:pic>
        <p:nvPicPr>
          <p:cNvPr id="19" name="Рисунок 18" descr="http://www.berlogos.ru/media/uploads/reuleaux_v_arhitekture_berlogos_6.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4221088"/>
            <a:ext cx="3960440" cy="2232248"/>
          </a:xfrm>
          <a:prstGeom prst="rect">
            <a:avLst/>
          </a:prstGeom>
          <a:noFill/>
          <a:ln w="9525">
            <a:noFill/>
            <a:miter lim="800000"/>
            <a:headEnd/>
            <a:tailEnd/>
          </a:ln>
        </p:spPr>
      </p:pic>
      <p:sp>
        <p:nvSpPr>
          <p:cNvPr id="7" name="TextBox 6"/>
          <p:cNvSpPr txBox="1"/>
          <p:nvPr/>
        </p:nvSpPr>
        <p:spPr>
          <a:xfrm>
            <a:off x="1403648" y="188640"/>
            <a:ext cx="5616624" cy="369332"/>
          </a:xfrm>
          <a:prstGeom prst="rect">
            <a:avLst/>
          </a:prstGeom>
          <a:noFill/>
        </p:spPr>
        <p:txBody>
          <a:bodyPr wrap="square" rtlCol="0">
            <a:spAutoFit/>
          </a:bodyPr>
          <a:lstStyle/>
          <a:p>
            <a:pPr algn="ctr"/>
            <a:r>
              <a:rPr lang="ru-RU" b="1" dirty="0" smtClean="0"/>
              <a:t>Архитектурные треугольники.</a:t>
            </a:r>
            <a:endParaRPr lang="ru-R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Картинки по запросу треугольники дорожные знаки"/>
          <p:cNvPicPr>
            <a:picLocks noGrp="1"/>
          </p:cNvPicPr>
          <p:nvPr>
            <p:ph type="pic" idx="4294967295"/>
          </p:nvPr>
        </p:nvPicPr>
        <p:blipFill>
          <a:blip r:embed="rId2" cstate="email">
            <a:extLst>
              <a:ext uri="{28A0092B-C50C-407E-A947-70E740481C1C}">
                <a14:useLocalDpi xmlns:a14="http://schemas.microsoft.com/office/drawing/2010/main"/>
              </a:ext>
            </a:extLst>
          </a:blip>
          <a:srcRect t="8291" b="8291"/>
          <a:stretch>
            <a:fillRect/>
          </a:stretch>
        </p:blipFill>
        <p:spPr bwMode="auto">
          <a:xfrm>
            <a:off x="251520" y="620688"/>
            <a:ext cx="5616624" cy="4392488"/>
          </a:xfrm>
          <a:prstGeom prst="rect">
            <a:avLst/>
          </a:prstGeom>
          <a:noFill/>
          <a:ln w="9525">
            <a:noFill/>
            <a:miter lim="800000"/>
            <a:headEnd/>
            <a:tailEnd/>
          </a:ln>
        </p:spPr>
      </p:pic>
      <p:sp>
        <p:nvSpPr>
          <p:cNvPr id="11" name="Текст 10"/>
          <p:cNvSpPr>
            <a:spLocks noGrp="1"/>
          </p:cNvSpPr>
          <p:nvPr>
            <p:ph type="body" sz="half" idx="4294967295"/>
          </p:nvPr>
        </p:nvSpPr>
        <p:spPr>
          <a:xfrm>
            <a:off x="467544" y="5229200"/>
            <a:ext cx="8352928" cy="1152128"/>
          </a:xfrm>
        </p:spPr>
        <p:txBody>
          <a:bodyPr>
            <a:normAutofit/>
          </a:bodyPr>
          <a:lstStyle/>
          <a:p>
            <a:pPr algn="ctr">
              <a:buNone/>
            </a:pPr>
            <a:r>
              <a:rPr lang="ru-RU" sz="1800" dirty="0" smtClean="0"/>
              <a:t>     Некоторые дорожные знаки, знак аварийной остановки, который должен быть в каждом автомобиле, а также   знаки - наклейки «Шипы», «Ученик за рулём» имеют форму треугольника. </a:t>
            </a:r>
            <a:endParaRPr lang="ru-RU" sz="1800" dirty="0"/>
          </a:p>
        </p:txBody>
      </p:sp>
      <p:pic>
        <p:nvPicPr>
          <p:cNvPr id="12" name="Рисунок 11" descr="Картинки по запросу треугольники дорожные знаки"/>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9664" y="332656"/>
            <a:ext cx="3024336" cy="2376264"/>
          </a:xfrm>
          <a:prstGeom prst="rect">
            <a:avLst/>
          </a:prstGeom>
          <a:noFill/>
          <a:ln w="9525">
            <a:noFill/>
            <a:miter lim="800000"/>
            <a:headEnd/>
            <a:tailEnd/>
          </a:ln>
        </p:spPr>
      </p:pic>
      <p:pic>
        <p:nvPicPr>
          <p:cNvPr id="13" name="Рисунок 12" descr="Картинки по запросу наклейка на авто шипы"/>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080" y="1988840"/>
            <a:ext cx="2184400" cy="1638300"/>
          </a:xfrm>
          <a:prstGeom prst="rect">
            <a:avLst/>
          </a:prstGeom>
          <a:noFill/>
          <a:ln w="9525">
            <a:noFill/>
            <a:miter lim="800000"/>
            <a:headEnd/>
            <a:tailEnd/>
          </a:ln>
        </p:spPr>
      </p:pic>
      <p:pic>
        <p:nvPicPr>
          <p:cNvPr id="14" name="Рисунок 13" descr="Картинки по запросу знак ученик за рулем"/>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6256" y="2924944"/>
            <a:ext cx="1800200" cy="1728192"/>
          </a:xfrm>
          <a:prstGeom prst="rect">
            <a:avLst/>
          </a:prstGeom>
          <a:noFill/>
          <a:ln w="9525">
            <a:noFill/>
            <a:miter lim="800000"/>
            <a:headEnd/>
            <a:tailEnd/>
          </a:ln>
        </p:spPr>
      </p:pic>
      <p:sp>
        <p:nvSpPr>
          <p:cNvPr id="15" name="TextBox 14"/>
          <p:cNvSpPr txBox="1"/>
          <p:nvPr/>
        </p:nvSpPr>
        <p:spPr>
          <a:xfrm>
            <a:off x="971600" y="260648"/>
            <a:ext cx="6912768" cy="369332"/>
          </a:xfrm>
          <a:prstGeom prst="rect">
            <a:avLst/>
          </a:prstGeom>
          <a:noFill/>
        </p:spPr>
        <p:txBody>
          <a:bodyPr wrap="square" rtlCol="0">
            <a:spAutoFit/>
          </a:bodyPr>
          <a:lstStyle/>
          <a:p>
            <a:pPr algn="ctr"/>
            <a:r>
              <a:rPr lang="ru-RU" b="1" dirty="0" smtClean="0"/>
              <a:t>Треугольники в правилах дорожного движения.</a:t>
            </a:r>
            <a:endParaRPr lang="ru-R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2267744" y="260648"/>
            <a:ext cx="5486400" cy="804863"/>
          </a:xfrm>
        </p:spPr>
        <p:txBody>
          <a:bodyPr>
            <a:normAutofit/>
          </a:bodyPr>
          <a:lstStyle/>
          <a:p>
            <a:pPr algn="ctr">
              <a:buNone/>
            </a:pPr>
            <a:r>
              <a:rPr lang="ru-RU" sz="2000" b="1" dirty="0" smtClean="0"/>
              <a:t>В спорте тоже есть треугольники!</a:t>
            </a:r>
            <a:endParaRPr lang="ru-RU" sz="2000" b="1" dirty="0"/>
          </a:p>
        </p:txBody>
      </p:sp>
      <p:pic>
        <p:nvPicPr>
          <p:cNvPr id="5" name="Рисунок 4" descr="Картинки по запросу треугольники в быту"/>
          <p:cNvPicPr>
            <a:picLocks noGrp="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539552" y="620688"/>
            <a:ext cx="4968677" cy="2879849"/>
          </a:xfrm>
          <a:prstGeom prst="rect">
            <a:avLst/>
          </a:prstGeom>
          <a:noFill/>
          <a:ln w="9525">
            <a:noFill/>
            <a:miter lim="800000"/>
            <a:headEnd/>
            <a:tailEnd/>
          </a:ln>
        </p:spPr>
      </p:pic>
      <p:pic>
        <p:nvPicPr>
          <p:cNvPr id="9" name="Рисунок 8" descr="Похожее изображение"/>
          <p:cNvPicPr/>
          <p:nvPr/>
        </p:nvPicPr>
        <p:blipFill>
          <a:blip r:embed="rId3" cstate="print"/>
          <a:srcRect/>
          <a:stretch>
            <a:fillRect/>
          </a:stretch>
        </p:blipFill>
        <p:spPr bwMode="auto">
          <a:xfrm>
            <a:off x="5364088" y="2060848"/>
            <a:ext cx="3264024" cy="2286000"/>
          </a:xfrm>
          <a:prstGeom prst="rect">
            <a:avLst/>
          </a:prstGeom>
          <a:noFill/>
          <a:ln w="9525">
            <a:noFill/>
            <a:miter lim="800000"/>
            <a:headEnd/>
            <a:tailEnd/>
          </a:ln>
        </p:spPr>
      </p:pic>
      <p:sp>
        <p:nvSpPr>
          <p:cNvPr id="10" name="TextBox 9"/>
          <p:cNvSpPr txBox="1"/>
          <p:nvPr/>
        </p:nvSpPr>
        <p:spPr>
          <a:xfrm>
            <a:off x="3491880" y="4437112"/>
            <a:ext cx="5400600" cy="2031325"/>
          </a:xfrm>
          <a:prstGeom prst="rect">
            <a:avLst/>
          </a:prstGeom>
          <a:noFill/>
        </p:spPr>
        <p:txBody>
          <a:bodyPr wrap="square" rtlCol="0">
            <a:spAutoFit/>
          </a:bodyPr>
          <a:lstStyle/>
          <a:p>
            <a:r>
              <a:rPr lang="ru-RU" sz="1400" b="1" dirty="0" smtClean="0"/>
              <a:t>Треугольник</a:t>
            </a:r>
            <a:r>
              <a:rPr lang="ru-RU" sz="1400" dirty="0" smtClean="0"/>
              <a:t>  или </a:t>
            </a:r>
            <a:r>
              <a:rPr lang="ru-RU" sz="1400" b="1" dirty="0" smtClean="0"/>
              <a:t>Санкаку-Дзимэ</a:t>
            </a:r>
            <a:r>
              <a:rPr lang="ru-RU" sz="1400" dirty="0" smtClean="0"/>
              <a:t> — удушающий приём, при выполнении которого борец захватывает шею и руку соперника ногами, образуя фигуру, похожую на треугольник (чему техника и обязана своим названием). Правильно выполненный треугольник эффективно блокирует кровоток по сонной артерии и вызывает циркуляторную гипоксию у противника, приводя его к сдаче или потере сознания. Этот приём распространён в дзюдо, бразильском джиу-джитсу, боевом  самбо; треугольник можно использовать и при самообороне.</a:t>
            </a:r>
            <a:endParaRPr lang="ru-RU" sz="1400" dirty="0"/>
          </a:p>
        </p:txBody>
      </p:sp>
      <p:pic>
        <p:nvPicPr>
          <p:cNvPr id="11" name="Рисунок 10" descr="Картинки по запросу треугольник в шашках"/>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4077072"/>
            <a:ext cx="2390775" cy="2395355"/>
          </a:xfrm>
          <a:prstGeom prst="rect">
            <a:avLst/>
          </a:prstGeom>
          <a:noFill/>
          <a:ln w="9525">
            <a:noFill/>
            <a:miter lim="800000"/>
            <a:headEnd/>
            <a:tailEnd/>
          </a:ln>
        </p:spPr>
      </p:pic>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2" name="AutoShape 4" descr="d5 белые король"/>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Rectangle 6"/>
          <p:cNvSpPr>
            <a:spLocks noChangeArrowheads="1"/>
          </p:cNvSpPr>
          <p:nvPr/>
        </p:nvSpPr>
        <p:spPr bwMode="auto">
          <a:xfrm>
            <a:off x="467544" y="3320697"/>
            <a:ext cx="4860032" cy="7386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52525"/>
                </a:solidFill>
                <a:effectLst/>
                <a:latin typeface="+mj-lt"/>
                <a:ea typeface="Calibri" pitchFamily="34" charset="0"/>
              </a:rPr>
              <a:t>    Треугольник Петрова</a:t>
            </a:r>
            <a:r>
              <a:rPr kumimoji="0" lang="ru-RU" sz="1400" b="0" i="0" u="none" strike="noStrike" cap="none" normalizeH="0" baseline="0" dirty="0" smtClean="0">
                <a:ln>
                  <a:noFill/>
                </a:ln>
                <a:solidFill>
                  <a:srgbClr val="252525"/>
                </a:solidFill>
                <a:effectLst/>
                <a:latin typeface="+mj-lt"/>
                <a:ea typeface="Calibri" pitchFamily="34" charset="0"/>
              </a:rPr>
              <a:t> — традиционное русское название приёма в </a:t>
            </a:r>
            <a:r>
              <a:rPr kumimoji="0" lang="ru-RU" sz="1400" b="0" i="0" strike="noStrike" cap="none" normalizeH="0" baseline="0" dirty="0" smtClean="0">
                <a:ln>
                  <a:noFill/>
                </a:ln>
                <a:effectLst/>
                <a:latin typeface="+mj-lt"/>
                <a:ea typeface="Calibri" pitchFamily="34" charset="0"/>
                <a:cs typeface="Arial" pitchFamily="34" charset="0"/>
              </a:rPr>
              <a:t>эндшпиле</a:t>
            </a:r>
            <a:r>
              <a:rPr lang="ru-RU" sz="1400" dirty="0" smtClean="0">
                <a:solidFill>
                  <a:srgbClr val="252525"/>
                </a:solidFill>
                <a:latin typeface="+mj-lt"/>
                <a:ea typeface="Calibri" pitchFamily="34" charset="0"/>
              </a:rPr>
              <a:t> </a:t>
            </a:r>
            <a:r>
              <a:rPr kumimoji="0" lang="ru-RU" sz="1400" b="0" i="0" u="none" strike="noStrike" cap="none" normalizeH="0" baseline="0" dirty="0" smtClean="0">
                <a:ln>
                  <a:noFill/>
                </a:ln>
                <a:solidFill>
                  <a:srgbClr val="252525"/>
                </a:solidFill>
                <a:effectLst/>
                <a:latin typeface="+mj-lt"/>
                <a:ea typeface="Calibri" pitchFamily="34" charset="0"/>
              </a:rPr>
              <a:t>в </a:t>
            </a:r>
            <a:r>
              <a:rPr kumimoji="0" lang="ru-RU" sz="1400" b="0" i="0" strike="noStrike" cap="none" normalizeH="0" baseline="0" dirty="0" smtClean="0">
                <a:ln>
                  <a:noFill/>
                </a:ln>
                <a:effectLst/>
                <a:latin typeface="+mj-lt"/>
                <a:ea typeface="Calibri" pitchFamily="34" charset="0"/>
                <a:cs typeface="Arial" pitchFamily="34" charset="0"/>
              </a:rPr>
              <a:t>русских шашках</a:t>
            </a:r>
            <a:r>
              <a:rPr kumimoji="0" lang="ru-RU" sz="1400" b="0" i="0" u="none" strike="noStrike" cap="none" normalizeH="0" baseline="0" dirty="0" smtClean="0">
                <a:ln>
                  <a:noFill/>
                </a:ln>
                <a:solidFill>
                  <a:srgbClr val="252525"/>
                </a:solidFill>
                <a:effectLst/>
                <a:latin typeface="+mj-lt"/>
                <a:ea typeface="Calibri" pitchFamily="34" charset="0"/>
              </a:rPr>
              <a:t>, данное в честь знаменитого шашиста </a:t>
            </a:r>
            <a:r>
              <a:rPr kumimoji="0" lang="ru-RU" sz="1400" b="0" i="0" strike="noStrike" cap="none" normalizeH="0" baseline="0" dirty="0" smtClean="0">
                <a:ln>
                  <a:noFill/>
                </a:ln>
                <a:effectLst/>
                <a:latin typeface="+mj-lt"/>
                <a:ea typeface="Calibri" pitchFamily="34" charset="0"/>
                <a:cs typeface="Arial" pitchFamily="34" charset="0"/>
              </a:rPr>
              <a:t>Александра Дмитриевича Петрова</a:t>
            </a:r>
            <a:r>
              <a:rPr kumimoji="0" lang="ru-RU" sz="1400" b="0" i="0" u="none" strike="noStrike" cap="none" normalizeH="0" baseline="0" dirty="0" smtClean="0">
                <a:ln>
                  <a:noFill/>
                </a:ln>
                <a:solidFill>
                  <a:srgbClr val="252525"/>
                </a:solidFill>
                <a:effectLst/>
                <a:latin typeface="+mj-lt"/>
                <a:ea typeface="Calibri" pitchFamily="34" charset="0"/>
              </a:rPr>
              <a:t>.</a:t>
            </a:r>
            <a:r>
              <a:rPr kumimoji="0" lang="ru-RU" sz="1400" b="0" i="0" u="none" strike="noStrike" cap="none" normalizeH="0" baseline="0" dirty="0" smtClean="0">
                <a:ln>
                  <a:noFill/>
                </a:ln>
                <a:solidFill>
                  <a:schemeClr val="tx1"/>
                </a:solidFill>
                <a:effectLst/>
                <a:latin typeface="+mj-lt"/>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поворотный треугольник"/>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692696"/>
            <a:ext cx="4392488" cy="2592288"/>
          </a:xfrm>
          <a:prstGeom prst="rect">
            <a:avLst/>
          </a:prstGeom>
          <a:noFill/>
          <a:ln w="9525">
            <a:noFill/>
            <a:miter lim="800000"/>
            <a:headEnd/>
            <a:tailEnd/>
          </a:ln>
        </p:spPr>
      </p:pic>
      <p:sp>
        <p:nvSpPr>
          <p:cNvPr id="19457" name="Rectangle 1"/>
          <p:cNvSpPr>
            <a:spLocks noChangeArrowheads="1"/>
          </p:cNvSpPr>
          <p:nvPr/>
        </p:nvSpPr>
        <p:spPr bwMode="auto">
          <a:xfrm>
            <a:off x="4716016" y="980728"/>
            <a:ext cx="3816424" cy="17543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ea typeface="Times New Roman" pitchFamily="18" charset="0"/>
                <a:cs typeface="Times New Roman" pitchFamily="18" charset="0"/>
              </a:rPr>
              <a:t>       Поворотный треугольник</a:t>
            </a:r>
            <a:r>
              <a:rPr kumimoji="0" lang="ru-RU" b="0" i="0" strike="noStrike" cap="none" normalizeH="0" baseline="0" dirty="0" smtClean="0">
                <a:ln>
                  <a:noFill/>
                </a:ln>
                <a:effectLst/>
                <a:latin typeface="Times New Roman" pitchFamily="18" charset="0"/>
                <a:ea typeface="Times New Roman" pitchFamily="18" charset="0"/>
                <a:cs typeface="Times New Roman" pitchFamily="18" charset="0"/>
              </a:rPr>
              <a:t> — соединение железнодорожных или</a:t>
            </a:r>
            <a:r>
              <a:rPr kumimoji="0" lang="ru-RU" b="0" i="0" strike="noStrike" cap="none" normalizeH="0" baseline="0" smtClean="0">
                <a:ln>
                  <a:noFill/>
                </a:ln>
                <a:effectLst/>
                <a:latin typeface="Times New Roman" pitchFamily="18" charset="0"/>
                <a:ea typeface="Times New Roman" pitchFamily="18" charset="0"/>
                <a:cs typeface="Times New Roman" pitchFamily="18" charset="0"/>
              </a:rPr>
              <a:t>   трамвайных</a:t>
            </a:r>
            <a:r>
              <a:rPr kumimoji="0" lang="ru-RU" b="0" i="0" strike="noStrike" cap="none" normalizeH="0" baseline="0" dirty="0" smtClean="0">
                <a:ln>
                  <a:noFill/>
                </a:ln>
                <a:effectLst/>
                <a:latin typeface="Times New Roman" pitchFamily="18" charset="0"/>
                <a:ea typeface="Times New Roman" pitchFamily="18" charset="0"/>
                <a:cs typeface="Times New Roman" pitchFamily="18" charset="0"/>
              </a:rPr>
              <a:t> путей в виде треугольника, с помощью которого можно развернуть на 180° единицу подвижного состава.</a:t>
            </a:r>
            <a:endParaRPr kumimoji="0" lang="ru-RU" b="0" i="0" strike="noStrike" cap="none" normalizeH="0" baseline="0" dirty="0" smtClean="0">
              <a:ln>
                <a:noFill/>
              </a:ln>
              <a:effectLst/>
              <a:latin typeface="Times New Roman" pitchFamily="18" charset="0"/>
              <a:cs typeface="Times New Roman" pitchFamily="18" charset="0"/>
            </a:endParaRPr>
          </a:p>
        </p:txBody>
      </p:sp>
      <p:pic>
        <p:nvPicPr>
          <p:cNvPr id="5" name="Рисунок 4" descr="Картинки по запросу поворотный треугольник"/>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356992"/>
            <a:ext cx="3950965" cy="2872740"/>
          </a:xfrm>
          <a:prstGeom prst="rect">
            <a:avLst/>
          </a:prstGeom>
          <a:noFill/>
          <a:ln w="9525">
            <a:noFill/>
            <a:miter lim="800000"/>
            <a:headEnd/>
            <a:tailEnd/>
          </a:ln>
        </p:spPr>
      </p:pic>
      <p:pic>
        <p:nvPicPr>
          <p:cNvPr id="19459" name="Picture 3" descr="Картинки по запросу поворотный треугольник"/>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505" y="3789040"/>
            <a:ext cx="4455495" cy="2376264"/>
          </a:xfrm>
          <a:prstGeom prst="rect">
            <a:avLst/>
          </a:prstGeom>
          <a:noFill/>
        </p:spPr>
      </p:pic>
      <p:sp>
        <p:nvSpPr>
          <p:cNvPr id="7" name="TextBox 6"/>
          <p:cNvSpPr txBox="1"/>
          <p:nvPr/>
        </p:nvSpPr>
        <p:spPr>
          <a:xfrm>
            <a:off x="1547664" y="260648"/>
            <a:ext cx="6408712" cy="369332"/>
          </a:xfrm>
          <a:prstGeom prst="rect">
            <a:avLst/>
          </a:prstGeom>
          <a:noFill/>
        </p:spPr>
        <p:txBody>
          <a:bodyPr wrap="square" rtlCol="0">
            <a:spAutoFit/>
          </a:bodyPr>
          <a:lstStyle/>
          <a:p>
            <a:pPr algn="ctr"/>
            <a:r>
              <a:rPr lang="ru-RU" b="1" dirty="0" smtClean="0"/>
              <a:t>Железнодорожные треугольники.</a:t>
            </a:r>
            <a:endParaRPr lang="ru-R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grandars.ru/images/1/review/id/1935/647324e75d.jpg"/>
          <p:cNvPicPr/>
          <p:nvPr/>
        </p:nvPicPr>
        <p:blipFill>
          <a:blip r:embed="rId2" cstate="print"/>
          <a:srcRect/>
          <a:stretch>
            <a:fillRect/>
          </a:stretch>
        </p:blipFill>
        <p:spPr bwMode="auto">
          <a:xfrm>
            <a:off x="2051720" y="3573016"/>
            <a:ext cx="5040560" cy="2736304"/>
          </a:xfrm>
          <a:prstGeom prst="rect">
            <a:avLst/>
          </a:prstGeom>
          <a:noFill/>
          <a:ln w="9525">
            <a:noFill/>
            <a:miter lim="800000"/>
            <a:headEnd/>
            <a:tailEnd/>
          </a:ln>
        </p:spPr>
      </p:pic>
      <p:sp>
        <p:nvSpPr>
          <p:cNvPr id="3" name="TextBox 2"/>
          <p:cNvSpPr txBox="1"/>
          <p:nvPr/>
        </p:nvSpPr>
        <p:spPr>
          <a:xfrm>
            <a:off x="971600" y="1124744"/>
            <a:ext cx="7488832" cy="2308324"/>
          </a:xfrm>
          <a:prstGeom prst="rect">
            <a:avLst/>
          </a:prstGeom>
          <a:noFill/>
        </p:spPr>
        <p:txBody>
          <a:bodyPr wrap="square" rtlCol="0">
            <a:spAutoFit/>
          </a:bodyPr>
          <a:lstStyle/>
          <a:p>
            <a:pPr algn="just"/>
            <a:r>
              <a:rPr lang="ru-RU" sz="1600" dirty="0" smtClean="0"/>
              <a:t>        В 1882 г. в Германии Вильгельмом Лаунхардтом был разработан метод нахождения пункта оптимального размещения отдельного промышленного предприятия относительно источников сырья и рынков сбыта продукции (метод Лаунхардта или метод весового локационного треугольника). В качестве объекта размещения Лаунхардт выбрал металлургическое предприятие. Решающим фактором размещения производства являются транспортные издержки. Производственные затраты принимаются равными для всех точек исследуемой территории. Точка оптимального размещения предприятия находится в зависимости от весовых соотношений перевозимых грузов и расстояний</a:t>
            </a:r>
            <a:endParaRPr lang="ru-RU" sz="1600" dirty="0"/>
          </a:p>
        </p:txBody>
      </p:sp>
      <p:sp>
        <p:nvSpPr>
          <p:cNvPr id="4" name="TextBox 3"/>
          <p:cNvSpPr txBox="1"/>
          <p:nvPr/>
        </p:nvSpPr>
        <p:spPr>
          <a:xfrm>
            <a:off x="1331640" y="548680"/>
            <a:ext cx="6048672" cy="369332"/>
          </a:xfrm>
          <a:prstGeom prst="rect">
            <a:avLst/>
          </a:prstGeom>
          <a:noFill/>
        </p:spPr>
        <p:txBody>
          <a:bodyPr wrap="square" rtlCol="0">
            <a:spAutoFit/>
          </a:bodyPr>
          <a:lstStyle/>
          <a:p>
            <a:r>
              <a:rPr lang="ru-RU" b="1" dirty="0" smtClean="0"/>
              <a:t>В экономике и промышленности тоже есть треугольники!</a:t>
            </a:r>
            <a:endParaRPr lang="ru-RU"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TotalTime>
  <Words>563</Words>
  <Application>Microsoft Office PowerPoint</Application>
  <PresentationFormat>Экран (4:3)</PresentationFormat>
  <Paragraphs>55</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Максим Шмитько</cp:lastModifiedBy>
  <cp:revision>72</cp:revision>
  <dcterms:modified xsi:type="dcterms:W3CDTF">2017-01-10T19:26:34Z</dcterms:modified>
</cp:coreProperties>
</file>