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Теорема Пифагора: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простота, красота, значимость.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7406640" cy="29047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900" dirty="0" smtClean="0"/>
              <a:t>Презентация к уроку</a:t>
            </a:r>
          </a:p>
          <a:p>
            <a:pPr algn="ctr"/>
            <a:r>
              <a:rPr lang="ru-RU" sz="2900" dirty="0" smtClean="0"/>
              <a:t> по теме «Теорема Пифагора»</a:t>
            </a:r>
          </a:p>
          <a:p>
            <a:pPr algn="ctr"/>
            <a:r>
              <a:rPr lang="ru-RU" sz="2900" dirty="0" smtClean="0"/>
              <a:t>8 класс</a:t>
            </a:r>
            <a:r>
              <a:rPr lang="ru-RU" sz="2900" dirty="0" smtClean="0"/>
              <a:t>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 МКОУ Назаровская ООШ </a:t>
            </a:r>
          </a:p>
          <a:p>
            <a:pPr algn="r"/>
            <a:r>
              <a:rPr lang="ru-RU" dirty="0" smtClean="0"/>
              <a:t>Галкина </a:t>
            </a:r>
            <a:r>
              <a:rPr lang="ru-RU" dirty="0" smtClean="0"/>
              <a:t>И</a:t>
            </a:r>
            <a:r>
              <a:rPr lang="ru-RU" dirty="0" smtClean="0"/>
              <a:t>рина </a:t>
            </a:r>
            <a:r>
              <a:rPr lang="ru-RU" dirty="0" smtClean="0"/>
              <a:t>П</a:t>
            </a:r>
            <a:r>
              <a:rPr lang="ru-RU" dirty="0" smtClean="0"/>
              <a:t>етровна.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0643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Доказательство Гарфилда</a:t>
            </a:r>
            <a:endParaRPr lang="ru-RU" sz="4000" dirty="0"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48478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278092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355976" y="191683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1484784"/>
            <a:ext cx="108012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771800" y="1916832"/>
            <a:ext cx="158417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1680" y="1484784"/>
            <a:ext cx="2664296" cy="4320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79912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75656" y="19168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19888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347864" y="20608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5172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987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788024" y="141277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прямоугольных треугольника 1, 2 и 3 составляют трапецию, площадь которой равна произведению полусуммы оснований на высоту: </a:t>
            </a:r>
          </a:p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564904"/>
            <a:ext cx="1428750" cy="4953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47664" y="321297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Площадь трапеции равна сумме площадей треугольников, из которых она состоит: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861048"/>
            <a:ext cx="1571625" cy="4953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9712" y="44371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Приравнивая эти выражения, получим теорему Пифагора: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499992" y="4797152"/>
            <a:ext cx="1331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b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Пифагоровы штаны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(доказательство Евклида)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33843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В течение  двух тысячелетий применяли доказательство Евклида, которое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помещено в его знаменитых «Началах».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Евклид опускал высоту ВН из вершины 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прямого угла на гипотенузу и 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доказывал, что её продолжение делит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квадрат, построенный на гипотенузе, на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2 прямоугольника, площади которых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равны площадям квадратов, 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построенных на катетах.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Чертёж, применяемый при доказательстве 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теоремы, в шутку называли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«Пифагоровы штаны».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1700808"/>
            <a:ext cx="108012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79712" y="328498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691680" y="2420888"/>
            <a:ext cx="18722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79712" y="328498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63888" y="328498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458112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563888" y="2276872"/>
            <a:ext cx="72008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059832" y="1700808"/>
            <a:ext cx="122413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1331640" y="2420888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1331640" y="2996952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339752" y="2708920"/>
            <a:ext cx="0" cy="18722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39752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195736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356388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pic>
        <p:nvPicPr>
          <p:cNvPr id="55" name="Рисунок 54" descr="Картинки по запросу картинки теорема пифагора"/>
          <p:cNvPicPr/>
          <p:nvPr/>
        </p:nvPicPr>
        <p:blipFill>
          <a:blip r:embed="rId2" cstate="print"/>
          <a:srcRect l="62000" b="5618"/>
          <a:stretch>
            <a:fillRect/>
          </a:stretch>
        </p:blipFill>
        <p:spPr bwMode="auto">
          <a:xfrm>
            <a:off x="6372200" y="3933056"/>
            <a:ext cx="18078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259632" y="501317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Доказательство Евклида значительно сложнее в сравнении с древнекитайским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 древнеиндийским.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Устами Пифагора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5483696"/>
          </a:xfrm>
        </p:spPr>
        <p:txBody>
          <a:bodyPr>
            <a:normAutofit/>
          </a:bodyPr>
          <a:lstStyle/>
          <a:p>
            <a:pPr marL="36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Нравственные принципы и правила, проповедуемые Пифагором, и сегодня достойны подражания.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Беги от всякой хитрости; отсекай огнём, железом и любым оружием от тела болезнь, от души – невежество, от утробы – роскошь, от города – смуту, от семьи – ссору.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Будь справедлив и в словах, и в поступках своих…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Делай великое, не обещая великого.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Одному только разуму, как мудрому попечителю, должно вверять свою жизнь.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Статую красит вид, а человека – деяние его.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Пьянство есть упражнение в безумии.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Живи с людьми так, чтобы друзья не стали недругами, а недруги стали друзьями.</a:t>
            </a:r>
          </a:p>
          <a:p>
            <a:pPr marL="180000" algn="just">
              <a:spcBef>
                <a:spcPts val="0"/>
              </a:spcBef>
              <a:buClrTx/>
            </a:pPr>
            <a:r>
              <a:rPr lang="ru-RU" sz="1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Только неблагородный человек способен в глаза хвалить, а за глаза злословить.</a:t>
            </a:r>
            <a:endParaRPr lang="ru-RU" sz="1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спасибо за внимание анимаци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6768752" cy="201540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История открытия теоремы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836712"/>
            <a:ext cx="7530040" cy="5544616"/>
          </a:xfrm>
        </p:spPr>
        <p:txBody>
          <a:bodyPr>
            <a:normAutofit lnSpcReduction="10000"/>
          </a:bodyPr>
          <a:lstStyle/>
          <a:p>
            <a:pPr marL="1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Обычно открытие знаменитой теоремы приписывают древнегреческому философу и математику Пифагору, который жил в VI в. до н. э. Но изучение  вавилонских клинописных таблиц и древнекитайских рукописей показало, что это утверждение было известно задолго до Пифагора, возможно, за тысячелетия до него. 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Так, например, в древнекитайской математической книге Чу-пей так говорится о прямоугольном треугольнике со сторонами 3, 4 и 5: «Если прямой угол разложить на составные части, то линия, соединяющая концы его сторон, будет 5, когда основание есть 3, а высота 4». Теорема Пифагора была обнаружена и в другом  древнекитайском трактате, время создания которого точно неизвестно, но где утверждается, что в XV в. до н. э. китайцы знали свойства египетского треугольника и общий вид теоремы.</a:t>
            </a:r>
          </a:p>
          <a:p>
            <a:pPr marL="180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Крупнейший немецкий историк математики  Кантор считает, что равенство 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было известно египтянам ещё около 2300 г. до н. э. известны египетские рисунки,  на которых изображены плотники, пользующиеся треугольником со сторонами 3, 4 и 5.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В Вавилоне ещё в 2000 г. до н. э. умели вычислять гипотенузу прямоугольного треугольника.</a:t>
            </a:r>
          </a:p>
          <a:p>
            <a:pPr marL="1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У древних индусов геометрия была тесно связана с культом, и о теореме о квадрате гипотенузы было известно ещё в XVIII в. до н. э.</a:t>
            </a:r>
          </a:p>
          <a:p>
            <a:pPr marL="180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Но несмотря на все эти факты имя Пифагора так прочно срослось с теоремой Пифагора, что просто невозможно представить себе, что это словосочетание распадётся. </a:t>
            </a:r>
          </a:p>
          <a:p>
            <a:pPr marL="180000" algn="just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Значение теоремы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7498080" cy="5760640"/>
          </a:xfrm>
        </p:spPr>
        <p:txBody>
          <a:bodyPr>
            <a:normAutofit fontScale="92500" lnSpcReduction="20000"/>
          </a:bodyPr>
          <a:lstStyle/>
          <a:p>
            <a:pPr marL="10800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Monotype Corsiva" pitchFamily="66" charset="0"/>
              </a:rPr>
              <a:t>  </a:t>
            </a:r>
            <a:r>
              <a:rPr lang="ru-RU" sz="2200" dirty="0" smtClean="0">
                <a:latin typeface="Monotype Corsiva" pitchFamily="66" charset="0"/>
                <a:cs typeface="Times New Roman" pitchFamily="18" charset="0"/>
              </a:rPr>
              <a:t>«Геометрия владеет двумя сокровищами: </a:t>
            </a:r>
          </a:p>
          <a:p>
            <a:pPr marL="108000" algn="r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Monotype Corsiva" pitchFamily="66" charset="0"/>
                <a:cs typeface="Times New Roman" pitchFamily="18" charset="0"/>
              </a:rPr>
              <a:t>одно из них – теорема Пифагора» </a:t>
            </a:r>
          </a:p>
          <a:p>
            <a:pPr marL="108000" algn="r">
              <a:lnSpc>
                <a:spcPct val="70000"/>
              </a:lnSpc>
              <a:spcAft>
                <a:spcPts val="600"/>
              </a:spcAft>
              <a:buNone/>
            </a:pPr>
            <a:r>
              <a:rPr lang="ru-RU" sz="2600" dirty="0" smtClean="0">
                <a:latin typeface="Monotype Corsiva" pitchFamily="66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1900" dirty="0" smtClean="0">
                <a:latin typeface="Monotype Corsiva" pitchFamily="66" charset="0"/>
                <a:cs typeface="Times New Roman" pitchFamily="18" charset="0"/>
              </a:rPr>
              <a:t>Иоганн Кеплер.</a:t>
            </a:r>
            <a:endParaRPr lang="ru-RU" sz="1900" dirty="0" smtClean="0">
              <a:latin typeface="Monotype Corsiva" pitchFamily="66" charset="0"/>
            </a:endParaRPr>
          </a:p>
          <a:p>
            <a:pPr marL="108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Трудно найти  человека, у которого имя Пифагора не ассоциировалось бы с его теоремой. Даже те, кто навсегда распрощался с математикой, знают, что «Пифагоровы штаны во все стороны равны». Существуют и стихотворные формулировки знаменитой теоремы: </a:t>
            </a:r>
          </a:p>
          <a:p>
            <a:pPr marL="108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Если дан нам треугольник                         Катеты в квадрат возводим, </a:t>
            </a:r>
          </a:p>
          <a:p>
            <a:pPr marL="108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И при том с прямым углом,                       Сумму степеней находим – </a:t>
            </a:r>
          </a:p>
          <a:p>
            <a:pPr marL="108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То квадрат гипотенузы                               И таким простым путём</a:t>
            </a:r>
          </a:p>
          <a:p>
            <a:pPr marL="1080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Мы всегда легко найдём:                            К результату мы придём.                                            </a:t>
            </a:r>
          </a:p>
          <a:p>
            <a:pPr marL="108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Теорема Пифагора — одна из важнейших теорем  геометрии, и тот факт, что существует более 500 различных доказательств этой теоремы, свидетельствует о гигантском числе её конкретных реализаций. </a:t>
            </a:r>
          </a:p>
          <a:p>
            <a:pPr marL="108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Теорема Пифагора была первым утверждением, связавшим длины сторон треугольников. Возникла целая наука тригонометрия, которая нашла применение в землемерии. Но ещё раньше с её помощью научились измерять воображаемые треугольники на небе, вершинами которых были звёзды. И сейчас тоже для расчёта расстояний между космическими кораблями и искусственными спутниками, движущимися по земной орбите, применяют тригонометрию. Тригонометрические формулы используются в электротехнике и многих других науках.   </a:t>
            </a:r>
          </a:p>
          <a:p>
            <a:pPr marL="108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Благодаря тому, что теорема Пифагора позволяет находить длину отрезка, не измеряя его непосредственно, она как бы открывает путь с прямой на плоскость, с плоскости в пространство.</a:t>
            </a:r>
          </a:p>
          <a:p>
            <a:pPr marL="108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10 классе изучается теорема о квадрате диагонали прямоугольного параллелепипеда, которую можно считать обобщением теоремы Пифагора.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86112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Теорема о квадрате диагонали прямоугольного параллелепипеда — обобщение теоремы Пифагора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20888"/>
            <a:ext cx="7498080" cy="32403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 диагонали прямоугольного</a:t>
            </a:r>
            <a:r>
              <a:rPr lang="ru-RU" sz="1800" dirty="0" smtClean="0"/>
              <a:t>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параллелепипеда равен сумме 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квадратов трёх   его измерений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ru-RU" sz="20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ru-RU" sz="20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</a:t>
            </a: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Доказывается эта теорема с помощью теоремы Пифагора.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206084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907704" y="2060848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07704" y="242088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987824" y="2060848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07704" y="24208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87824" y="24208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07704" y="371703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11760" y="2060848"/>
            <a:ext cx="0" cy="12961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491880" y="206084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11760" y="3356992"/>
            <a:ext cx="10801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987824" y="3356992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907704" y="3356992"/>
            <a:ext cx="504056" cy="360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411760" y="2060848"/>
            <a:ext cx="576064" cy="16561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55776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d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979712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a</a:t>
            </a:r>
            <a:endParaRPr lang="ru-RU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23728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987824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Некоторые способы доказательства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теоремы Пифагора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Картинки по запросу картинки теорема пифагора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92913" y="1447800"/>
            <a:ext cx="37837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175822" cy="77787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Простейшее доказательство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268760"/>
            <a:ext cx="2016224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268760"/>
            <a:ext cx="2016224" cy="1800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068960"/>
            <a:ext cx="2016224" cy="1800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3068960"/>
            <a:ext cx="2016224" cy="1800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4" idx="1"/>
            <a:endCxn id="7" idx="3"/>
          </p:cNvCxnSpPr>
          <p:nvPr/>
        </p:nvCxnSpPr>
        <p:spPr>
          <a:xfrm>
            <a:off x="1331640" y="2168860"/>
            <a:ext cx="4032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1"/>
            <a:endCxn id="9" idx="3"/>
          </p:cNvCxnSpPr>
          <p:nvPr/>
        </p:nvCxnSpPr>
        <p:spPr>
          <a:xfrm>
            <a:off x="1331640" y="3969060"/>
            <a:ext cx="4032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0"/>
            <a:endCxn id="8" idx="2"/>
          </p:cNvCxnSpPr>
          <p:nvPr/>
        </p:nvCxnSpPr>
        <p:spPr>
          <a:xfrm>
            <a:off x="2339752" y="1268760"/>
            <a:ext cx="0" cy="36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0"/>
            <a:endCxn id="9" idx="2"/>
          </p:cNvCxnSpPr>
          <p:nvPr/>
        </p:nvCxnSpPr>
        <p:spPr>
          <a:xfrm>
            <a:off x="4355976" y="1268760"/>
            <a:ext cx="0" cy="36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0"/>
            <a:endCxn id="4" idx="1"/>
          </p:cNvCxnSpPr>
          <p:nvPr/>
        </p:nvCxnSpPr>
        <p:spPr>
          <a:xfrm flipH="1">
            <a:off x="1331640" y="1268760"/>
            <a:ext cx="1008112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0"/>
            <a:endCxn id="7" idx="1"/>
          </p:cNvCxnSpPr>
          <p:nvPr/>
        </p:nvCxnSpPr>
        <p:spPr>
          <a:xfrm>
            <a:off x="2339752" y="1268760"/>
            <a:ext cx="1008112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0"/>
            <a:endCxn id="8" idx="1"/>
          </p:cNvCxnSpPr>
          <p:nvPr/>
        </p:nvCxnSpPr>
        <p:spPr>
          <a:xfrm flipH="1">
            <a:off x="1331640" y="1268760"/>
            <a:ext cx="3024336" cy="270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1"/>
            <a:endCxn id="9" idx="2"/>
          </p:cNvCxnSpPr>
          <p:nvPr/>
        </p:nvCxnSpPr>
        <p:spPr>
          <a:xfrm>
            <a:off x="1331640" y="2168860"/>
            <a:ext cx="3024336" cy="270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7" idx="1"/>
            <a:endCxn id="9" idx="3"/>
          </p:cNvCxnSpPr>
          <p:nvPr/>
        </p:nvCxnSpPr>
        <p:spPr>
          <a:xfrm>
            <a:off x="3347864" y="2168860"/>
            <a:ext cx="2016224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7" idx="0"/>
            <a:endCxn id="7" idx="3"/>
          </p:cNvCxnSpPr>
          <p:nvPr/>
        </p:nvCxnSpPr>
        <p:spPr>
          <a:xfrm>
            <a:off x="4355976" y="1268760"/>
            <a:ext cx="1008112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7" idx="3"/>
            <a:endCxn id="8" idx="2"/>
          </p:cNvCxnSpPr>
          <p:nvPr/>
        </p:nvCxnSpPr>
        <p:spPr>
          <a:xfrm flipH="1">
            <a:off x="2339752" y="2168860"/>
            <a:ext cx="3024336" cy="270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8" idx="2"/>
          </p:cNvCxnSpPr>
          <p:nvPr/>
        </p:nvCxnSpPr>
        <p:spPr>
          <a:xfrm>
            <a:off x="1331640" y="4005064"/>
            <a:ext cx="1008112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9" idx="3"/>
            <a:endCxn id="9" idx="2"/>
          </p:cNvCxnSpPr>
          <p:nvPr/>
        </p:nvCxnSpPr>
        <p:spPr>
          <a:xfrm flipH="1">
            <a:off x="4355976" y="3969060"/>
            <a:ext cx="1008112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275856" y="17728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355976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067944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65" name="Прямая соединительная линия 64"/>
          <p:cNvCxnSpPr>
            <a:stCxn id="9" idx="0"/>
            <a:endCxn id="7" idx="1"/>
          </p:cNvCxnSpPr>
          <p:nvPr/>
        </p:nvCxnSpPr>
        <p:spPr>
          <a:xfrm flipH="1" flipV="1">
            <a:off x="3347864" y="2168860"/>
            <a:ext cx="1008112" cy="9001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7" idx="1"/>
            <a:endCxn id="8" idx="0"/>
          </p:cNvCxnSpPr>
          <p:nvPr/>
        </p:nvCxnSpPr>
        <p:spPr>
          <a:xfrm flipH="1">
            <a:off x="2339752" y="2168860"/>
            <a:ext cx="1008112" cy="900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8" idx="0"/>
            <a:endCxn id="9" idx="1"/>
          </p:cNvCxnSpPr>
          <p:nvPr/>
        </p:nvCxnSpPr>
        <p:spPr>
          <a:xfrm>
            <a:off x="2339752" y="3068960"/>
            <a:ext cx="1008112" cy="900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9" idx="0"/>
            <a:endCxn id="9" idx="1"/>
          </p:cNvCxnSpPr>
          <p:nvPr/>
        </p:nvCxnSpPr>
        <p:spPr>
          <a:xfrm flipH="1">
            <a:off x="3347864" y="3068960"/>
            <a:ext cx="1008112" cy="900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8" idx="0"/>
            <a:endCxn id="9" idx="0"/>
          </p:cNvCxnSpPr>
          <p:nvPr/>
        </p:nvCxnSpPr>
        <p:spPr>
          <a:xfrm>
            <a:off x="2339752" y="3068960"/>
            <a:ext cx="20162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7" idx="1"/>
            <a:endCxn id="9" idx="1"/>
          </p:cNvCxnSpPr>
          <p:nvPr/>
        </p:nvCxnSpPr>
        <p:spPr>
          <a:xfrm>
            <a:off x="3347864" y="2168860"/>
            <a:ext cx="0" cy="18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4355976" y="2132856"/>
            <a:ext cx="0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3347864" y="2132856"/>
            <a:ext cx="972108" cy="92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7" idx="0"/>
          </p:cNvCxnSpPr>
          <p:nvPr/>
        </p:nvCxnSpPr>
        <p:spPr>
          <a:xfrm flipV="1">
            <a:off x="4355976" y="1268760"/>
            <a:ext cx="0" cy="9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endCxn id="7" idx="0"/>
          </p:cNvCxnSpPr>
          <p:nvPr/>
        </p:nvCxnSpPr>
        <p:spPr>
          <a:xfrm>
            <a:off x="3347864" y="1268760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7" idx="1"/>
          </p:cNvCxnSpPr>
          <p:nvPr/>
        </p:nvCxnSpPr>
        <p:spPr>
          <a:xfrm>
            <a:off x="3347864" y="1268760"/>
            <a:ext cx="0" cy="9001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7" idx="0"/>
            <a:endCxn id="61" idx="2"/>
          </p:cNvCxnSpPr>
          <p:nvPr/>
        </p:nvCxnSpPr>
        <p:spPr>
          <a:xfrm flipH="1">
            <a:off x="3383868" y="1268760"/>
            <a:ext cx="972108" cy="8733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61" idx="2"/>
            <a:endCxn id="7" idx="3"/>
          </p:cNvCxnSpPr>
          <p:nvPr/>
        </p:nvCxnSpPr>
        <p:spPr>
          <a:xfrm>
            <a:off x="3383868" y="2142148"/>
            <a:ext cx="1980220" cy="267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7" idx="3"/>
            <a:endCxn id="9" idx="0"/>
          </p:cNvCxnSpPr>
          <p:nvPr/>
        </p:nvCxnSpPr>
        <p:spPr>
          <a:xfrm flipH="1">
            <a:off x="4355976" y="2168860"/>
            <a:ext cx="1008112" cy="900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9" idx="0"/>
          </p:cNvCxnSpPr>
          <p:nvPr/>
        </p:nvCxnSpPr>
        <p:spPr>
          <a:xfrm>
            <a:off x="4355976" y="3068960"/>
            <a:ext cx="10081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endCxn id="7" idx="3"/>
          </p:cNvCxnSpPr>
          <p:nvPr/>
        </p:nvCxnSpPr>
        <p:spPr>
          <a:xfrm flipV="1">
            <a:off x="5364088" y="2168860"/>
            <a:ext cx="0" cy="900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436096" y="1556792"/>
            <a:ext cx="35283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Вероятно, факт, изложенный в теореме Пифагора, сначала был установлен для равнобедренных  прямоугольных  треугольников.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Достаточно взглянуть на мозаику из треугольников: квадрат, построенный на гипотенузе АС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АВС, содержит 4 треугольника, а квадрат, построенный на каждом из катетов, содержит 2 треугольника.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404664"/>
            <a:ext cx="717582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Доказательство, </a:t>
            </a:r>
            <a:br>
              <a:rPr lang="ru-RU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основанное на </a:t>
            </a:r>
            <a:r>
              <a:rPr lang="ru-RU" smtClean="0">
                <a:latin typeface="Monotype Corsiva" pitchFamily="66" charset="0"/>
                <a:cs typeface="Times New Roman" pitchFamily="18" charset="0"/>
              </a:rPr>
              <a:t>равновеликости фигур</a:t>
            </a:r>
            <a:endParaRPr lang="ru-RU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772816"/>
            <a:ext cx="3384376" cy="2952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1691680" y="1772816"/>
            <a:ext cx="864096" cy="22322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4005064"/>
            <a:ext cx="2592288" cy="7200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11960" y="2492896"/>
            <a:ext cx="864096" cy="22322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55776" y="1772816"/>
            <a:ext cx="2520280" cy="72008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83569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067944" y="14847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851920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403648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140364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a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499992" y="46531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a</a:t>
            </a:r>
            <a:endParaRPr lang="ru-RU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478802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a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478802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4355976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2771800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123728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5148064" y="1340768"/>
            <a:ext cx="36724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Квадрат, длина стороны которого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разбит на 5 частей: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квадрат и 4 равных прямоугольных треугольника.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Площадь внешнего квадрата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S =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 + b)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Площадь внутреннего квадрата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Площадь одного треугольника</a:t>
            </a:r>
          </a:p>
          <a:p>
            <a:endParaRPr lang="ru-RU" dirty="0" smtClean="0"/>
          </a:p>
          <a:p>
            <a:endParaRPr lang="ru-RU" sz="800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площадь внутреннего квадрата равна разности площадей внешнего квадрата и четырёх треугольников: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88224" y="3284984"/>
            <a:ext cx="9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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c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16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588224" y="4005064"/>
            <a:ext cx="8995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endParaRPr kumimoji="0" lang="ru-RU" sz="16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005064"/>
            <a:ext cx="342900" cy="45300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5445224"/>
            <a:ext cx="407707" cy="432048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012160" y="5445224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+ b)</a:t>
            </a:r>
            <a:r>
              <a:rPr lang="ru-RU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4·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156176" y="5877272"/>
            <a:ext cx="2123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+ 2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 +b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2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949280"/>
            <a:ext cx="228600" cy="27622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660232" y="6237312"/>
            <a:ext cx="11876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b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03648" y="5085184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Древние индусы, которым принадлежало это рассуждение, не записывали его, а сопровождали чертёж только одним словом: «СМОТРИ!»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060848"/>
            <a:ext cx="2340000" cy="234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Алгебраический метод доказательства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268760"/>
            <a:ext cx="7498080" cy="5123656"/>
          </a:xfrm>
        </p:spPr>
        <p:txBody>
          <a:bodyPr>
            <a:normAutofit/>
          </a:bodyPr>
          <a:lstStyle/>
          <a:p>
            <a:pPr marL="180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Этот рисунок — иллюстрацию доказательства великого индийского математика Бхаскары, сопровождало единственное слово: «СМОТРИ!»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19672" y="2060848"/>
            <a:ext cx="187220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987824" y="2060848"/>
            <a:ext cx="936104" cy="18722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2051720" y="3429000"/>
            <a:ext cx="1872208" cy="9361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2492896"/>
            <a:ext cx="936104" cy="18722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619672" y="2060848"/>
            <a:ext cx="1872208" cy="9361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91880" y="2060848"/>
            <a:ext cx="432048" cy="8640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Левая фигурная скобка 40"/>
          <p:cNvSpPr/>
          <p:nvPr/>
        </p:nvSpPr>
        <p:spPr>
          <a:xfrm rot="1542556">
            <a:off x="1916629" y="2360676"/>
            <a:ext cx="191766" cy="2076809"/>
          </a:xfrm>
          <a:prstGeom prst="leftBrace">
            <a:avLst>
              <a:gd name="adj1" fmla="val 8333"/>
              <a:gd name="adj2" fmla="val 497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83569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979712" y="22048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a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47664" y="27809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c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483768" y="2996952"/>
            <a:ext cx="9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861048"/>
            <a:ext cx="371475" cy="4953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4067944" y="1844824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 гипотенузе прямоугольного треугольника Бхаскара строил квадрат, площадь которого он находил как сумму площадей четырёх равных прямоугольных треугольников и малого квадрата.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- площадь одного треугольника.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Площадь большого квадрата S = c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139952" y="3212976"/>
            <a:ext cx="1115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endParaRPr kumimoji="0" lang="ru-RU" sz="16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212976"/>
            <a:ext cx="342900" cy="3810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211960" y="3501008"/>
            <a:ext cx="3960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Площадь малого квадрата: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S⁪ =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67944" y="407707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4·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 – 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077072"/>
            <a:ext cx="342900" cy="381000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6732240" y="4077072"/>
            <a:ext cx="1835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GB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b+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100392" y="407707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a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Доказательство методом достроения</a:t>
            </a:r>
            <a:endParaRPr lang="ru-RU" dirty="0">
              <a:latin typeface="Monotype Corsiva" pitchFamily="66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580112" y="270892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80112" y="270892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580112" y="2708920"/>
            <a:ext cx="12961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80112" y="162880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80112" y="162880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876256" y="162880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004048" y="1628800"/>
            <a:ext cx="187220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004048" y="270892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4048" y="32129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04048" y="27089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004048" y="1628800"/>
            <a:ext cx="576064" cy="10801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80112" y="3212976"/>
            <a:ext cx="5040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58" idx="1"/>
          </p:cNvCxnSpPr>
          <p:nvPr/>
        </p:nvCxnSpPr>
        <p:spPr>
          <a:xfrm>
            <a:off x="6876256" y="2708920"/>
            <a:ext cx="504056" cy="112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084168" y="3789040"/>
            <a:ext cx="12961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580112" y="2708920"/>
            <a:ext cx="180020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380312" y="3789040"/>
            <a:ext cx="0" cy="57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84168" y="4365104"/>
            <a:ext cx="12961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6408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804248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5292080" y="24208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860032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364088" y="13407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F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716016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D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6876256" y="14127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P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796136" y="42210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Q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7308304" y="42930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M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7380312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N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1547664" y="10527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способ доказательства предложил великий Леонардо да Винчи.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92080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804248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331640" y="1556793"/>
            <a:ext cx="34563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На сторонах  прямоугольного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АВС построены квадраты AEDC, CFPB и ABNQ.  К получившейся фигуре присоединены треугольники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1 и 2, равные АВС.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Справедливость теоремы Пифагора вытекает из равновеликости шестиугольников AEDFPB и  ACBNMQ: прямая ЕР делит шестиугольник AEDFPB на 2 равновеликих четырёхугольника.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79912" y="5229200"/>
            <a:ext cx="504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439144" y="515719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Поворот плоскости на        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вокруг  центра А отображает четырёхугольник АЕРВ четырёхугольник ACMQ.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439144" y="594928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1244</Words>
  <Application>Microsoft Office PowerPoint</Application>
  <PresentationFormat>Экран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Теорема Пифагора:  простота, красота, значимость.</vt:lpstr>
      <vt:lpstr>История открытия теоремы</vt:lpstr>
      <vt:lpstr>Значение теоремы</vt:lpstr>
      <vt:lpstr>Теорема о квадрате диагонали прямоугольного параллелепипеда — обобщение теоремы Пифагора</vt:lpstr>
      <vt:lpstr>Некоторые способы доказательства  теоремы Пифагора</vt:lpstr>
      <vt:lpstr>Простейшее доказательство</vt:lpstr>
      <vt:lpstr>Доказательство,  основанное на равновеликости фигур</vt:lpstr>
      <vt:lpstr>Алгебраический метод доказательства</vt:lpstr>
      <vt:lpstr>Доказательство методом достроения</vt:lpstr>
      <vt:lpstr>Доказательство Гарфилда</vt:lpstr>
      <vt:lpstr>Пифагоровы штаны  (доказательство Евклида)</vt:lpstr>
      <vt:lpstr>Устами Пифагора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Пифагора:  простота, красота, значимость.</dc:title>
  <cp:lastModifiedBy>Галкина Ирина Петровна</cp:lastModifiedBy>
  <cp:revision>99</cp:revision>
  <dcterms:modified xsi:type="dcterms:W3CDTF">2017-01-02T13:24:30Z</dcterms:modified>
</cp:coreProperties>
</file>