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sldIdLst>
    <p:sldId id="256" r:id="rId2"/>
    <p:sldId id="257" r:id="rId3"/>
    <p:sldId id="258" r:id="rId4"/>
    <p:sldId id="260" r:id="rId5"/>
    <p:sldId id="261" r:id="rId6"/>
    <p:sldId id="266" r:id="rId7"/>
    <p:sldId id="262" r:id="rId8"/>
    <p:sldId id="263" r:id="rId9"/>
    <p:sldId id="265" r:id="rId10"/>
    <p:sldId id="267" r:id="rId11"/>
    <p:sldId id="268" r:id="rId12"/>
    <p:sldId id="270" r:id="rId13"/>
    <p:sldId id="271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1" autoAdjust="0"/>
    <p:restoredTop sz="94660"/>
  </p:normalViewPr>
  <p:slideViewPr>
    <p:cSldViewPr>
      <p:cViewPr varScale="1">
        <p:scale>
          <a:sx n="82" d="100"/>
          <a:sy n="82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10.01.2017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59632" y="1196752"/>
            <a:ext cx="7488832" cy="4032448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Конкурсное задание 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«Методический семинар»</a:t>
            </a:r>
            <a:r>
              <a:rPr lang="ru-RU" sz="40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4000" dirty="0" smtClean="0"/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Опыт работы по реализации межпредметных связей и использованию задач с практическим содержанием на уроках математики в соответствии с требованиями ФГОС ООО и профессионального стандарта «Педагог».</a:t>
            </a:r>
            <a:r>
              <a:rPr lang="ru-RU" sz="4000" dirty="0" smtClean="0">
                <a:effectLst/>
              </a:rPr>
              <a:t/>
            </a:r>
            <a:br>
              <a:rPr lang="ru-RU" sz="4000" dirty="0" smtClean="0">
                <a:effectLst/>
              </a:rPr>
            </a:br>
            <a:endParaRPr lang="ru-RU" sz="4000" dirty="0"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260648"/>
            <a:ext cx="7378080" cy="1512168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Муниципальный этап </a:t>
            </a:r>
            <a:b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Всероссийского конкурса</a:t>
            </a:r>
            <a:b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«Учитель года России – 2017»</a:t>
            </a:r>
            <a:b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5157192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математики </a:t>
            </a:r>
          </a:p>
          <a:p>
            <a:pPr algn="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МКОУ Назаровская ООШ</a:t>
            </a:r>
          </a:p>
          <a:p>
            <a:pPr algn="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Галкина Ирина Петровна</a:t>
            </a:r>
            <a:endParaRPr lang="ru-RU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94096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с практическим содержанием и цели их использования в обучении математике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1656184"/>
          </a:xfrm>
        </p:spPr>
        <p:txBody>
          <a:bodyPr>
            <a:normAutofit fontScale="25000" lnSpcReduction="2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По Шапиро И.М.: под задачей с практическим содержанием понимается математическая задача, фабула которой раскрывает приложения математики в окружающей нас действительности, в смежных дисциплинах, знакомит с ее использованием в организации, технологии и экономике современного производства, в сфере обслуживания, в быту, при выполнении трудовых операций.</a:t>
            </a:r>
            <a:endParaRPr lang="ru-RU" sz="8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9600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4211960" y="2636912"/>
            <a:ext cx="1656184" cy="11521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использования  практических задач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187624" y="2852936"/>
            <a:ext cx="2664296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Раскрытие многообразия применений математики в жизни</a:t>
            </a:r>
            <a:endParaRPr lang="ru-RU" dirty="0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228184" y="2852936"/>
            <a:ext cx="2664296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Своеобразие отражения математикой реального мира</a:t>
            </a:r>
            <a:endParaRPr lang="ru-RU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203848" y="4077072"/>
            <a:ext cx="3744416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Достижение дидактических целей </a:t>
            </a:r>
            <a:endParaRPr lang="ru-RU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1187624" y="4797152"/>
            <a:ext cx="3024336" cy="792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Мотивация введения новых математических понятий и    методов</a:t>
            </a:r>
            <a:endParaRPr lang="ru-RU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5580112" y="4797152"/>
            <a:ext cx="3240360" cy="792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практических умений и навыков</a:t>
            </a:r>
            <a:endParaRPr lang="ru-RU" dirty="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5076056" y="5949280"/>
            <a:ext cx="2016224" cy="792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Иллюстрация учебного материала</a:t>
            </a:r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2555776" y="5949280"/>
            <a:ext cx="2088232" cy="792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Закрепление и углубление знаний по предмету</a:t>
            </a:r>
            <a:endParaRPr lang="ru-RU" dirty="0"/>
          </a:p>
        </p:txBody>
      </p:sp>
      <p:cxnSp>
        <p:nvCxnSpPr>
          <p:cNvPr id="28" name="Прямая со стрелкой 27"/>
          <p:cNvCxnSpPr>
            <a:stCxn id="6" idx="2"/>
            <a:endCxn id="9" idx="0"/>
          </p:cNvCxnSpPr>
          <p:nvPr/>
        </p:nvCxnSpPr>
        <p:spPr>
          <a:xfrm>
            <a:off x="5040052" y="3789040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6" idx="3"/>
            <a:endCxn id="8" idx="1"/>
          </p:cNvCxnSpPr>
          <p:nvPr/>
        </p:nvCxnSpPr>
        <p:spPr>
          <a:xfrm>
            <a:off x="5868144" y="3212976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6" idx="1"/>
            <a:endCxn id="7" idx="3"/>
          </p:cNvCxnSpPr>
          <p:nvPr/>
        </p:nvCxnSpPr>
        <p:spPr>
          <a:xfrm flipH="1">
            <a:off x="3851920" y="3212976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9" idx="2"/>
          </p:cNvCxnSpPr>
          <p:nvPr/>
        </p:nvCxnSpPr>
        <p:spPr>
          <a:xfrm flipH="1">
            <a:off x="4067944" y="4581128"/>
            <a:ext cx="100811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9" idx="2"/>
          </p:cNvCxnSpPr>
          <p:nvPr/>
        </p:nvCxnSpPr>
        <p:spPr>
          <a:xfrm>
            <a:off x="5076056" y="4581128"/>
            <a:ext cx="504056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9" idx="2"/>
            <a:endCxn id="10" idx="3"/>
          </p:cNvCxnSpPr>
          <p:nvPr/>
        </p:nvCxnSpPr>
        <p:spPr>
          <a:xfrm flipH="1">
            <a:off x="4211960" y="4581128"/>
            <a:ext cx="864096" cy="612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9" idx="2"/>
            <a:endCxn id="11" idx="1"/>
          </p:cNvCxnSpPr>
          <p:nvPr/>
        </p:nvCxnSpPr>
        <p:spPr>
          <a:xfrm>
            <a:off x="5076056" y="4581128"/>
            <a:ext cx="504056" cy="612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Новизна решения проблемы осуществления межпредметных связей  и использования задач с практическим содержанием.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628800"/>
            <a:ext cx="7498080" cy="4800600"/>
          </a:xfrm>
        </p:spPr>
        <p:txBody>
          <a:bodyPr>
            <a:normAutofit/>
          </a:bodyPr>
          <a:lstStyle/>
          <a:p>
            <a:pPr marL="180000"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Использование математики как метапредмета, что позволяет более глубоко и детально изучать учебные дисциплины в школе.</a:t>
            </a:r>
          </a:p>
          <a:p>
            <a:pPr marL="180000"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Математические знания предоставляют широкие возможности для творчества, обретения и закрепления различных учебных навыков, позволяют реализовать принципиально новые формы и методы обучения с применением моделирования явлений и процессов.</a:t>
            </a:r>
          </a:p>
          <a:p>
            <a:pPr marL="180000"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Решением межпредметной ситуации становится индивидуальное видение учеником окружающего мира.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72808" cy="706090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Решаем задачи с практическим содержанием, используя географические карты и атласы.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Содержимое 15" descr="D:\работа\школа\для моего сайта\фотки в презентацию\география, краеведение\IMG_4936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692696"/>
            <a:ext cx="280831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D:\работа\школа\для моего сайта\фотки в презентацию\география, краеведение\IMG_493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76672"/>
            <a:ext cx="273630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427984" y="2492896"/>
            <a:ext cx="453650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Математика – царица всех наук и служанка физики! Свойства квадратного корня используем для нахождения  длины нити и периода колебаний математического маятника. Попутно знакомимся с историческими сведениями о колебательном  движении.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Рисунок 23" descr="F:\фото мероприятия\IMG_494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2708921"/>
            <a:ext cx="307815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1763688" y="4869160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Путём простых измерений и несложных расчётов выяснили,  какое количество банок краски для пола и сколько рулонов обоев  необходимо для ремонта в кабинете математики.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Рисунок 25" descr="D:\работа\школа\для моего сайта\фотки в презентацию\практические задачи\IMG_492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797152"/>
            <a:ext cx="302433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3528392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Проводим эксперимент и решаем задачи на определение концентрации раствора и массовой  доли вещества в растворе.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64088" y="2204864"/>
            <a:ext cx="3528392" cy="864096"/>
          </a:xfrm>
        </p:spPr>
        <p:txBody>
          <a:bodyPr/>
          <a:lstStyle/>
          <a:p>
            <a:pPr algn="ctr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Выясняем происхождение и значение термина «дробь».</a:t>
            </a:r>
          </a:p>
          <a:p>
            <a:pPr algn="ctr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D:\работа\школа\для моего сайта\фотки в презентацию\химия\IMG_494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628800"/>
            <a:ext cx="288050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фото мероприятия\IMG_493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0"/>
            <a:ext cx="311436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63688" y="371703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Определяем число зубцов и частоту оборотов зубчатого колеса и обсуждаем применение зубчатых, цепных и ременных передач в технике.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F:\фото мероприятия\IMG_492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4437112"/>
            <a:ext cx="3024336" cy="20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F:\фото мероприятия\IMG_493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4437112"/>
            <a:ext cx="2952328" cy="2056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31640" y="2204864"/>
            <a:ext cx="7209730" cy="381642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Использование  задач с практическим содержанием и осуществление межпредметных связей отвечает требованиям ФГОС ООО и профессионального стандарта «Педагог» так как  позволяет формировать и развивать у учащихся общекультурные, учебно-познавательные, информационные и коммуникативные компетенции.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3608" y="372373"/>
            <a:ext cx="748883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«История развития человечества доказала уже много раз, что математика — красивейшая наука, без которой не может развиваться ни одна другая».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Л. Эйлер.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43608" y="1700808"/>
            <a:ext cx="7848872" cy="30963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«Тот, кто не знает математики,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может узнать никакой другой науки и даже не может обнаружить своего невежества».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Ф. Бэкон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36815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Системно-деятельностный подход,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положенный в основу ФГОС ООО,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обеспечивает: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916832"/>
            <a:ext cx="7384864" cy="4752528"/>
          </a:xfrm>
        </p:spPr>
        <p:txBody>
          <a:bodyPr>
            <a:normAutofit/>
          </a:bodyPr>
          <a:lstStyle/>
          <a:p>
            <a:pPr lvl="0"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готовности к саморазвитию и непрерывному образованию; </a:t>
            </a:r>
          </a:p>
          <a:p>
            <a:pPr lvl="0"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проектирование и конструирование социальной среды развития обучающихся в системе образования; </a:t>
            </a:r>
          </a:p>
          <a:p>
            <a:pPr lvl="0"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активную учебно – познавательную деятельность обучающихся; </a:t>
            </a:r>
          </a:p>
          <a:p>
            <a:pPr lvl="0"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построение образовательного процесса с учетом индивидуальных возрастных, психологических и физиологических особенностей обучающихся. </a:t>
            </a:r>
          </a:p>
          <a:p>
            <a:pPr>
              <a:buClrTx/>
              <a:buSzPct val="90000"/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Системно-деятельностный подход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преподавании математики требует формирования практических умений применения теории.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484784"/>
            <a:ext cx="7488832" cy="4357464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800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В формировании высокообразованной, интеллектуально развитой  личности с целостным представлением картины мира, понимающей глубину связей явлений и процессов, которые представляют эту картину, особую роль играют межпредметные связи и задачи с практическим содержанием. </a:t>
            </a:r>
          </a:p>
          <a:p>
            <a:pPr marL="18000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Использование межпредметных связей на уроке способствует усилению системности знаний учащихся, активизирует методы обучения, ориентирует на применение комплексных форм организации обучения, обеспечивая единство учебно-воспитательного процесса.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86409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Межпредметные связи.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В современной педагогической литературе имеется более 30 определений категории "межпредметные связи", существуют различные подходы к их обоснованию и классификации.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Наиболее точное определение категории "межпредметные связи" даёт Г. Ф. Федорец: "Межпредметные связи есть педагогическая категория для обозначения синтезирующих, интегративных отношений между объектами, явлениями и процессами реальной действительности, нашедших свое отражение в содержании, формах и методах учебно-воспитательного процесса и выполняющих образовательную, развивающую и воспитывающую функции в их органическом единстве".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временных межпредметных связей, реализуемых на уроках математики.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412776"/>
            <a:ext cx="7498080" cy="381642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Tx/>
            </a:pPr>
            <a:r>
              <a:rPr lang="ru-RU" alt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Предшествующие межпредметные связи:</a:t>
            </a:r>
          </a:p>
          <a:p>
            <a:pPr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ru-RU" alt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при изучении курса математики опираются на ранее полученные знания по другим предметам.</a:t>
            </a:r>
          </a:p>
          <a:p>
            <a:pPr>
              <a:spcBef>
                <a:spcPts val="0"/>
              </a:spcBef>
              <a:buClrTx/>
            </a:pPr>
            <a:r>
              <a:rPr lang="ru-RU" alt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Сопутствующие межпредметные связи:</a:t>
            </a:r>
            <a:endParaRPr lang="ru-RU" alt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    ряд вопросов и понятий изучаются параллельно  по математике и по другим предметам.</a:t>
            </a:r>
          </a:p>
          <a:p>
            <a:pPr>
              <a:spcBef>
                <a:spcPts val="0"/>
              </a:spcBef>
              <a:buClrTx/>
            </a:pPr>
            <a:r>
              <a:rPr lang="ru-RU" alt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Перспективные межпредметные связи: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ClrTx/>
              <a:buNone/>
            </a:pP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    изучение материала по математике опережает его применение в других предметах.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Функции межпредметных связей,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реализуемых на уроках математики: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Autofit/>
          </a:bodyPr>
          <a:lstStyle/>
          <a:p>
            <a:pPr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методологическая функция (формирование диалектико-материалистических взглядов на природу, современных представлений о ее целостности и развитии); </a:t>
            </a:r>
          </a:p>
          <a:p>
            <a:pPr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образовательная функция (формирование следующих качеств знаний учащихся: системность, глубина, осознанность, гибкость);</a:t>
            </a:r>
          </a:p>
          <a:p>
            <a:pPr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развивающая функция (развитие системного и творческого мышления учащихся, формирование их познавательной активности, самостоятельности);  </a:t>
            </a:r>
          </a:p>
          <a:p>
            <a:pPr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воспитывающая функция (содействие всем направлениям воспитания школьников); </a:t>
            </a:r>
          </a:p>
          <a:p>
            <a:pPr algn="just">
              <a:buClrTx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конструктивная функция (совершенствование содержания учебного материала, методов и форм организации обучения).</a:t>
            </a:r>
          </a:p>
          <a:p>
            <a:pPr algn="just">
              <a:buClrTx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осуществления межпредметных связей математики с другими учебными предметами: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052736"/>
            <a:ext cx="7498080" cy="3168352"/>
          </a:xfrm>
        </p:spPr>
        <p:txBody>
          <a:bodyPr>
            <a:normAutofit/>
          </a:bodyPr>
          <a:lstStyle/>
          <a:p>
            <a:pPr lvl="0" algn="just">
              <a:buClrTx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единого представления о природе на основе единства естественно научных знаний;</a:t>
            </a:r>
          </a:p>
          <a:p>
            <a:pPr lvl="0" algn="just">
              <a:buClrTx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систематичности знаний;</a:t>
            </a:r>
          </a:p>
          <a:p>
            <a:pPr marL="365760" lvl="1" indent="-283464" algn="just">
              <a:spcBef>
                <a:spcPts val="600"/>
              </a:spcBef>
              <a:buClrTx/>
              <a:buSzPct val="80000"/>
              <a:buFont typeface="Wingdings 2"/>
              <a:buChar char="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у учащихся умений устанавливать всесторонние связи между явлениями, понятиями, теориями и обеспечение понимания этих связей как фактора, способствующего углублению знаний;</a:t>
            </a:r>
          </a:p>
          <a:p>
            <a:pPr lvl="0" algn="just">
              <a:buClrTx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выработка представлений об общности законов природы, их значений для разных областей естественно научных знаний.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4283968" y="5301208"/>
            <a:ext cx="1440160" cy="432048"/>
          </a:xfrm>
          <a:prstGeom prst="flowChartAlternate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Математика </a:t>
            </a:r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4139952" y="6021288"/>
            <a:ext cx="1728192" cy="5040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Русский язык</a:t>
            </a:r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372200" y="4581128"/>
            <a:ext cx="1296144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История </a:t>
            </a:r>
            <a:endParaRPr lang="ru-RU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123728" y="5373216"/>
            <a:ext cx="1368152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Химия </a:t>
            </a:r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588224" y="5301208"/>
            <a:ext cx="1296144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Физика </a:t>
            </a:r>
            <a:endParaRPr lang="ru-RU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6228184" y="6021288"/>
            <a:ext cx="1512168" cy="5040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Биология, экология  </a:t>
            </a:r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051720" y="6093296"/>
            <a:ext cx="1728192" cy="5040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География, краеведение </a:t>
            </a:r>
            <a:endParaRPr lang="ru-RU" dirty="0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195736" y="4581128"/>
            <a:ext cx="1584176" cy="36004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Литература </a:t>
            </a:r>
            <a:endParaRPr lang="ru-RU" dirty="0"/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4211960" y="4509120"/>
            <a:ext cx="1584176" cy="5040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Физическая культура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4" idx="0"/>
            <a:endCxn id="12" idx="2"/>
          </p:cNvCxnSpPr>
          <p:nvPr/>
        </p:nvCxnSpPr>
        <p:spPr>
          <a:xfrm flipV="1">
            <a:off x="5004048" y="50131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5724128" y="4869160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1" idx="2"/>
          </p:cNvCxnSpPr>
          <p:nvPr/>
        </p:nvCxnSpPr>
        <p:spPr>
          <a:xfrm flipH="1" flipV="1">
            <a:off x="2987824" y="4941168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2"/>
            <a:endCxn id="5" idx="0"/>
          </p:cNvCxnSpPr>
          <p:nvPr/>
        </p:nvCxnSpPr>
        <p:spPr>
          <a:xfrm>
            <a:off x="5004048" y="573325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1"/>
            <a:endCxn id="7" idx="3"/>
          </p:cNvCxnSpPr>
          <p:nvPr/>
        </p:nvCxnSpPr>
        <p:spPr>
          <a:xfrm flipH="1">
            <a:off x="3491880" y="5517232"/>
            <a:ext cx="792088" cy="36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4" idx="3"/>
            <a:endCxn id="8" idx="1"/>
          </p:cNvCxnSpPr>
          <p:nvPr/>
        </p:nvCxnSpPr>
        <p:spPr>
          <a:xfrm flipV="1">
            <a:off x="5724128" y="5481228"/>
            <a:ext cx="864096" cy="36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3779912" y="5733256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724128" y="573325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244827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«Изучение математики без должной связи с жизнью, без наглядности мешает развитию логического мышления, снижает уровень математической подготовки…» 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А. И. Маркушевич 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996952"/>
            <a:ext cx="7704856" cy="31794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протяжении всей истории человечества математика является ключом к познанию окружающего мира, базой научно-технического прогресса и неотъемлемой частью развития личности. Практически во всех профессиях и в повседневной жизни не обойтись без математических знаний и навыков.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522</TotalTime>
  <Words>778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Конкурсное задание  «Методический семинар»  Опыт работы по реализации межпредметных связей и использованию задач с практическим содержанием на уроках математики в соответствии с требованиями ФГОС ООО и профессионального стандарта «Педагог». </vt:lpstr>
      <vt:lpstr>Слайд 2</vt:lpstr>
      <vt:lpstr>Системно-деятельностный подход,   положенный в основу ФГОС ООО,   обеспечивает:</vt:lpstr>
      <vt:lpstr>Системно-деятельностный подход  в преподавании математики требует формирования практических умений применения теории.</vt:lpstr>
      <vt:lpstr>Межпредметные связи.</vt:lpstr>
      <vt:lpstr>Виды временных межпредметных связей, реализуемых на уроках математики.</vt:lpstr>
      <vt:lpstr>Функции межпредметных связей,  реализуемых на уроках математики:</vt:lpstr>
      <vt:lpstr>Цели осуществления межпредметных связей математики с другими учебными предметами:</vt:lpstr>
      <vt:lpstr>«Изучение математики без должной связи с жизнью, без наглядности мешает развитию логического мышления, снижает уровень математической подготовки…»                                                               А. И. Маркушевич </vt:lpstr>
      <vt:lpstr>Задачи с практическим содержанием и цели их использования в обучении математике</vt:lpstr>
      <vt:lpstr>    Новизна решения проблемы осуществления межпредметных связей  и использования задач с практическим содержанием.  </vt:lpstr>
      <vt:lpstr>Решаем задачи с практическим содержанием, используя географические карты и атласы. </vt:lpstr>
      <vt:lpstr>Проводим эксперимент и решаем задачи на определение концентрации раствора и массовой  доли вещества в растворе. </vt:lpstr>
      <vt:lpstr>     Использование  задач с практическим содержанием и осуществление межпредметных связей отвечает требованиям ФГОС ООО и профессионального стандарта «Педагог» так как  позволяет формировать и развивать у учащихся общекультурные, учебно-познавательные, информационные и коммуникативные компетенции.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</dc:title>
  <cp:lastModifiedBy>Галкина Ирина Петровна</cp:lastModifiedBy>
  <cp:revision>97</cp:revision>
  <dcterms:modified xsi:type="dcterms:W3CDTF">2017-01-10T13:34:02Z</dcterms:modified>
</cp:coreProperties>
</file>