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9" autoAdjust="0"/>
  </p:normalViewPr>
  <p:slideViewPr>
    <p:cSldViewPr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miryarche.ru/wp-content/uploads/2012/08/33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iryarche.ru/wp-content/uploads/2012/08/333.jpg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miryarche.ru/wp-content/uploads/2012/08/3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Презентация к уроку по теме</a:t>
            </a:r>
            <a:br>
              <a:rPr lang="ru-RU" dirty="0" smtClean="0"/>
            </a:br>
            <a:r>
              <a:rPr lang="ru-RU" dirty="0" smtClean="0"/>
              <a:t> «Решение задач на применение признаков равенства треугольников»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Учитель математики</a:t>
            </a:r>
          </a:p>
          <a:p>
            <a:pPr algn="r"/>
            <a:r>
              <a:rPr lang="ru-RU" dirty="0" smtClean="0"/>
              <a:t> МКОУ Назаровская ООШ </a:t>
            </a:r>
          </a:p>
          <a:p>
            <a:pPr algn="r"/>
            <a:r>
              <a:rPr lang="ru-RU" dirty="0" smtClean="0"/>
              <a:t>Галкина Ирина Петровна</a:t>
            </a:r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4294967295"/>
          </p:nvPr>
        </p:nvSpPr>
        <p:spPr>
          <a:xfrm>
            <a:off x="539552" y="1124744"/>
            <a:ext cx="3960440" cy="5088632"/>
          </a:xfrm>
        </p:spPr>
        <p:txBody>
          <a:bodyPr/>
          <a:lstStyle/>
          <a:p>
            <a:pPr lvl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Продолжите предложения:</a:t>
            </a:r>
          </a:p>
          <a:p>
            <a:pPr lvl="0">
              <a:lnSpc>
                <a:spcPct val="150000"/>
              </a:lnSpc>
              <a:buClrTx/>
              <a:buSzPct val="100000"/>
              <a:buFont typeface="Arial" pitchFamily="34" charset="0"/>
              <a:buChar char="•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Я научился …</a:t>
            </a:r>
          </a:p>
          <a:p>
            <a:pPr lvl="0">
              <a:lnSpc>
                <a:spcPct val="150000"/>
              </a:lnSpc>
              <a:buClrTx/>
              <a:buSzPct val="100000"/>
              <a:buFont typeface="Arial" pitchFamily="34" charset="0"/>
              <a:buChar char="•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Мне было интересно …</a:t>
            </a:r>
          </a:p>
          <a:p>
            <a:pPr lvl="0">
              <a:lnSpc>
                <a:spcPct val="150000"/>
              </a:lnSpc>
              <a:buClrTx/>
              <a:buSzPct val="100000"/>
              <a:buFont typeface="Arial" pitchFamily="34" charset="0"/>
              <a:buChar char="•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Было трудно …</a:t>
            </a:r>
          </a:p>
          <a:p>
            <a:pPr lvl="0">
              <a:lnSpc>
                <a:spcPct val="150000"/>
              </a:lnSpc>
              <a:buClrTx/>
              <a:buSzPct val="100000"/>
              <a:buFont typeface="Arial" pitchFamily="34" charset="0"/>
              <a:buChar char="•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Мне больше всего понравилось задание …</a:t>
            </a:r>
          </a:p>
          <a:p>
            <a:pPr lvl="0">
              <a:buClrTx/>
              <a:buFont typeface="Arial" pitchFamily="34" charset="0"/>
              <a:buChar char="•"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Оцените свою работу и работу своего соседа на уроке.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1" name="Содержимое 10" descr="Картинки по запросу картинки дети в школе"/>
          <p:cNvPicPr>
            <a:picLocks noGr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836712"/>
            <a:ext cx="4105151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Картинки по запросу а.в. суворов"/>
          <p:cNvPicPr>
            <a:picLocks noGrp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43808" y="188640"/>
            <a:ext cx="35845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одзаголовок 8"/>
          <p:cNvSpPr>
            <a:spLocks noGrp="1"/>
          </p:cNvSpPr>
          <p:nvPr>
            <p:ph type="subTitle" idx="4294967295"/>
          </p:nvPr>
        </p:nvSpPr>
        <p:spPr>
          <a:xfrm>
            <a:off x="1259632" y="4941168"/>
            <a:ext cx="6400800" cy="12969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«Тяжело в учении  –  легко в бою»</a:t>
            </a:r>
          </a:p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А. В. Суворов.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1115616" y="692696"/>
            <a:ext cx="1224136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059832" y="692696"/>
            <a:ext cx="1224136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331640" y="1268760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275856" y="1340768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619672" y="1988840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2" idx="3"/>
            <a:endCxn id="2" idx="3"/>
          </p:cNvCxnSpPr>
          <p:nvPr/>
        </p:nvCxnSpPr>
        <p:spPr>
          <a:xfrm>
            <a:off x="1727684" y="213285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691680" y="1988840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563888" y="2060848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635896" y="2060848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Дуга 37"/>
          <p:cNvSpPr/>
          <p:nvPr/>
        </p:nvSpPr>
        <p:spPr>
          <a:xfrm>
            <a:off x="1187624" y="1916832"/>
            <a:ext cx="144016" cy="21602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уга 38"/>
          <p:cNvSpPr/>
          <p:nvPr/>
        </p:nvSpPr>
        <p:spPr>
          <a:xfrm>
            <a:off x="1043608" y="1916832"/>
            <a:ext cx="288032" cy="288032"/>
          </a:xfrm>
          <a:prstGeom prst="arc">
            <a:avLst>
              <a:gd name="adj1" fmla="val 16200000"/>
              <a:gd name="adj2" fmla="val 91014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>
          <a:xfrm>
            <a:off x="2987824" y="1916832"/>
            <a:ext cx="288032" cy="360040"/>
          </a:xfrm>
          <a:prstGeom prst="arc">
            <a:avLst>
              <a:gd name="adj1" fmla="val 16658152"/>
              <a:gd name="adj2" fmla="val 55787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755576" y="19168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1619672" y="332656"/>
            <a:ext cx="3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2267744" y="198884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2699792" y="198884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r>
              <a:rPr lang="ru-RU" sz="1000" dirty="0" smtClean="0"/>
              <a:t>1</a:t>
            </a:r>
            <a:endParaRPr lang="ru-RU" sz="1000" dirty="0"/>
          </a:p>
        </p:txBody>
      </p:sp>
      <p:sp>
        <p:nvSpPr>
          <p:cNvPr id="47" name="TextBox 46"/>
          <p:cNvSpPr txBox="1"/>
          <p:nvPr/>
        </p:nvSpPr>
        <p:spPr>
          <a:xfrm>
            <a:off x="3419872" y="404664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r>
              <a:rPr lang="ru-RU" sz="1000" dirty="0" smtClean="0"/>
              <a:t>1</a:t>
            </a:r>
            <a:endParaRPr lang="ru-RU" sz="1000" dirty="0"/>
          </a:p>
        </p:txBody>
      </p:sp>
      <p:sp>
        <p:nvSpPr>
          <p:cNvPr id="48" name="TextBox 47"/>
          <p:cNvSpPr txBox="1"/>
          <p:nvPr/>
        </p:nvSpPr>
        <p:spPr>
          <a:xfrm>
            <a:off x="4211960" y="198884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sz="1000" dirty="0" smtClean="0"/>
              <a:t>1</a:t>
            </a:r>
            <a:endParaRPr lang="ru-RU" sz="1000" dirty="0"/>
          </a:p>
        </p:txBody>
      </p:sp>
      <p:sp>
        <p:nvSpPr>
          <p:cNvPr id="49" name="TextBox 48"/>
          <p:cNvSpPr txBox="1"/>
          <p:nvPr/>
        </p:nvSpPr>
        <p:spPr>
          <a:xfrm>
            <a:off x="4067944" y="83671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 АВС =  А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В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С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sym typeface="Symbol"/>
              </a:rPr>
              <a:t>1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по I признаку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4355976" y="2420888"/>
            <a:ext cx="1728192" cy="1728192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Равнобедренный треугольник 50"/>
          <p:cNvSpPr/>
          <p:nvPr/>
        </p:nvSpPr>
        <p:spPr>
          <a:xfrm>
            <a:off x="6804248" y="2420888"/>
            <a:ext cx="1728192" cy="1728192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Дуга 51"/>
          <p:cNvSpPr/>
          <p:nvPr/>
        </p:nvSpPr>
        <p:spPr>
          <a:xfrm>
            <a:off x="4355976" y="3933056"/>
            <a:ext cx="288032" cy="288032"/>
          </a:xfrm>
          <a:prstGeom prst="arc">
            <a:avLst>
              <a:gd name="adj1" fmla="val 15205713"/>
              <a:gd name="adj2" fmla="val 12739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Дуга 53"/>
          <p:cNvSpPr/>
          <p:nvPr/>
        </p:nvSpPr>
        <p:spPr>
          <a:xfrm rot="8182490">
            <a:off x="5044632" y="2436945"/>
            <a:ext cx="360040" cy="261743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Дуга 54"/>
          <p:cNvSpPr/>
          <p:nvPr/>
        </p:nvSpPr>
        <p:spPr>
          <a:xfrm rot="9240111">
            <a:off x="5023368" y="2553222"/>
            <a:ext cx="609432" cy="22883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Дуга 55"/>
          <p:cNvSpPr/>
          <p:nvPr/>
        </p:nvSpPr>
        <p:spPr>
          <a:xfrm>
            <a:off x="6804248" y="3933056"/>
            <a:ext cx="288032" cy="36004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 rot="7871797">
            <a:off x="7511525" y="2480093"/>
            <a:ext cx="288032" cy="288032"/>
          </a:xfrm>
          <a:prstGeom prst="arc">
            <a:avLst>
              <a:gd name="adj1" fmla="val 14906420"/>
              <a:gd name="adj2" fmla="val 165086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Дуга 57"/>
          <p:cNvSpPr/>
          <p:nvPr/>
        </p:nvSpPr>
        <p:spPr>
          <a:xfrm rot="1304969" flipV="1">
            <a:off x="7317671" y="2578159"/>
            <a:ext cx="514789" cy="284129"/>
          </a:xfrm>
          <a:prstGeom prst="arc">
            <a:avLst>
              <a:gd name="adj1" fmla="val 15239261"/>
              <a:gd name="adj2" fmla="val 76265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3995936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D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5076056" y="213285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E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6012160" y="40050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F</a:t>
            </a:r>
            <a:endParaRPr lang="ru-RU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4644008" y="3356992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7092280" y="3356992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460432" y="400506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F</a:t>
            </a:r>
            <a:r>
              <a:rPr lang="ru-RU" sz="1000" dirty="0" smtClean="0"/>
              <a:t>1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7452320" y="2132856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E</a:t>
            </a:r>
            <a:r>
              <a:rPr lang="ru-RU" sz="1000" dirty="0" smtClean="0"/>
              <a:t>1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6444208" y="3933056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D</a:t>
            </a:r>
            <a:r>
              <a:rPr lang="ru-RU" sz="1000" dirty="0" smtClean="0"/>
              <a:t>1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1115616" y="306896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 DEF =  D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 по II признаку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Равнобедренный треугольник 69"/>
          <p:cNvSpPr/>
          <p:nvPr/>
        </p:nvSpPr>
        <p:spPr>
          <a:xfrm>
            <a:off x="827584" y="4437112"/>
            <a:ext cx="1512168" cy="180020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1" name="Равнобедренный треугольник 70"/>
          <p:cNvSpPr/>
          <p:nvPr/>
        </p:nvSpPr>
        <p:spPr>
          <a:xfrm>
            <a:off x="3131840" y="4509120"/>
            <a:ext cx="1584176" cy="1800200"/>
          </a:xfrm>
          <a:prstGeom prst="triangle">
            <a:avLst>
              <a:gd name="adj" fmla="val 48602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539552" y="609329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1331640" y="414908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74" name="TextBox 73"/>
          <p:cNvSpPr txBox="1"/>
          <p:nvPr/>
        </p:nvSpPr>
        <p:spPr>
          <a:xfrm>
            <a:off x="2195736" y="616530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5" name="TextBox 74"/>
          <p:cNvSpPr txBox="1"/>
          <p:nvPr/>
        </p:nvSpPr>
        <p:spPr>
          <a:xfrm>
            <a:off x="2843808" y="6237312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r>
              <a:rPr lang="ru-RU" sz="1000" dirty="0" smtClean="0"/>
              <a:t>1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3563888" y="4221088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</a:t>
            </a:r>
            <a:r>
              <a:rPr lang="ru-RU" sz="1000" dirty="0" smtClean="0"/>
              <a:t>1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4572000" y="623731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r>
              <a:rPr lang="ru-RU" sz="1000" dirty="0" smtClean="0"/>
              <a:t>1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4644008" y="508518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4572000" y="515719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 КМР = К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М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Р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sym typeface="Symbol"/>
              </a:rPr>
              <a:t>1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по III признаку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1043608" y="5445224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3419872" y="5517232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1475656" y="6165304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1043608" y="5517232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3347864" y="5589240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3779912" y="6237312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flipV="1">
            <a:off x="1835696" y="5157192"/>
            <a:ext cx="216024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>
            <a:stCxn id="70" idx="5"/>
            <a:endCxn id="70" idx="5"/>
          </p:cNvCxnSpPr>
          <p:nvPr/>
        </p:nvCxnSpPr>
        <p:spPr>
          <a:xfrm>
            <a:off x="1961710" y="533721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flipV="1">
            <a:off x="1907704" y="5229200"/>
            <a:ext cx="216024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flipV="1">
            <a:off x="1763688" y="5085184"/>
            <a:ext cx="216024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flipV="1">
            <a:off x="4067944" y="5157192"/>
            <a:ext cx="288032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V="1">
            <a:off x="4139952" y="5229200"/>
            <a:ext cx="288032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V="1">
            <a:off x="4211960" y="5301208"/>
            <a:ext cx="288032" cy="1393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estival.1september.ru/articles/520103/img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620688"/>
            <a:ext cx="6984776" cy="348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Текст 6"/>
          <p:cNvSpPr>
            <a:spLocks noGrp="1"/>
          </p:cNvSpPr>
          <p:nvPr>
            <p:ph type="body" sz="half" idx="4294967295"/>
          </p:nvPr>
        </p:nvSpPr>
        <p:spPr>
          <a:xfrm>
            <a:off x="395536" y="4293096"/>
            <a:ext cx="8280920" cy="172819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Пусть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 точка берега,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 корабль на море. Для определения расстояния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восстанавливают на берегу перпендикуляр произвольной длины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AB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в противоположном направлении восстанавливают  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AC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так, чтобы точки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(середина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находились на одной прямой. Тогда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будет равно искомому расстоянию 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Какой признак равенства треугольников использовал Фалес?</a:t>
            </a:r>
            <a:endParaRPr lang="ru-RU" sz="3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267744" y="83671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692696"/>
            <a:ext cx="79208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4" idx="7"/>
            <a:endCxn id="6" idx="1"/>
          </p:cNvCxnSpPr>
          <p:nvPr/>
        </p:nvCxnSpPr>
        <p:spPr>
          <a:xfrm>
            <a:off x="2452132" y="868348"/>
            <a:ext cx="1039748" cy="4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6" idx="3"/>
            <a:endCxn id="5" idx="3"/>
          </p:cNvCxnSpPr>
          <p:nvPr/>
        </p:nvCxnSpPr>
        <p:spPr>
          <a:xfrm flipV="1">
            <a:off x="4283968" y="868348"/>
            <a:ext cx="1759828" cy="4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483768" y="980728"/>
            <a:ext cx="3024336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62" idx="5"/>
          </p:cNvCxnSpPr>
          <p:nvPr/>
        </p:nvCxnSpPr>
        <p:spPr>
          <a:xfrm flipH="1">
            <a:off x="1660044" y="980728"/>
            <a:ext cx="4496132" cy="26239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1691680" y="3645024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 flipV="1">
            <a:off x="6012160" y="83671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 flipV="1">
            <a:off x="5436096" y="357301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 flipV="1">
            <a:off x="1475656" y="357301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2051720" y="9087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6156176" y="90872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1331640" y="371703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5580112" y="364502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3995936" y="2132856"/>
            <a:ext cx="31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 flipV="1">
            <a:off x="3131840" y="1556792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4572000" y="2852936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4932040" y="16288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5004048" y="1556792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2915816" y="2780928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2843808" y="2852936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Заголовок 94"/>
          <p:cNvSpPr>
            <a:spLocks noGrp="1"/>
          </p:cNvSpPr>
          <p:nvPr>
            <p:ph type="title" idx="4294967295"/>
          </p:nvPr>
        </p:nvSpPr>
        <p:spPr>
          <a:xfrm>
            <a:off x="685800" y="5486400"/>
            <a:ext cx="8458200" cy="5207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8" name="Подзаголовок 97"/>
          <p:cNvSpPr>
            <a:spLocks noGrp="1"/>
          </p:cNvSpPr>
          <p:nvPr>
            <p:ph sz="half" idx="4294967295"/>
          </p:nvPr>
        </p:nvSpPr>
        <p:spPr>
          <a:xfrm>
            <a:off x="251520" y="4077072"/>
            <a:ext cx="8424936" cy="208872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При измерении на местности расстояния между двумя объектами А и В, разделёнными зданием или другим препятствием, не позволяющим непосредственно провести прямую между этими объектами, поступают так:  выбирают точку С, из которой видны объекты А и В, на луче АС откладывают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СК = АС, на луче ВС откладывают СЕ = ВС. Тогда искомое расстояние АВ равно длине    отрезка ЕК. </a:t>
            </a: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Какой признак равенства треугольников применяется в этом случае?  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ручное управление 3"/>
          <p:cNvSpPr/>
          <p:nvPr/>
        </p:nvSpPr>
        <p:spPr>
          <a:xfrm>
            <a:off x="2915816" y="2132856"/>
            <a:ext cx="3456384" cy="2304256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3635896" y="2132856"/>
            <a:ext cx="2736304" cy="2304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15816" y="2132856"/>
            <a:ext cx="2736304" cy="2304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5776" y="19168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203848" y="422108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652120" y="429309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372200" y="184482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3131840" y="3284984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868144" y="3284984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4067944" y="306896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4139952" y="3140968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076056" y="306896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148064" y="2996952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55576" y="1150586"/>
            <a:ext cx="78123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Докажите равенство треугольников АВС и АСЕ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251520" y="908720"/>
            <a:ext cx="4291013" cy="639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№1.  Докажите, что АО = СО. </a:t>
            </a:r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294967295"/>
          </p:nvPr>
        </p:nvSpPr>
        <p:spPr>
          <a:xfrm>
            <a:off x="0" y="1124744"/>
            <a:ext cx="4291013" cy="41764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</a:p>
          <a:p>
            <a:pPr>
              <a:buNone/>
            </a:pPr>
            <a:r>
              <a:rPr lang="ru-RU" dirty="0" smtClean="0"/>
              <a:t>                          </a:t>
            </a:r>
            <a:r>
              <a:rPr lang="ru-RU" sz="1800" dirty="0" smtClean="0"/>
              <a:t>В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</a:t>
            </a:r>
            <a:r>
              <a:rPr lang="ru-RU" sz="1800" dirty="0" smtClean="0"/>
              <a:t>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</a:t>
            </a:r>
            <a:r>
              <a:rPr lang="ru-RU" sz="1800" dirty="0" smtClean="0"/>
              <a:t>С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D      </a:t>
            </a:r>
          </a:p>
        </p:txBody>
      </p:sp>
      <p:sp>
        <p:nvSpPr>
          <p:cNvPr id="5" name="Равнобедренный треугольник 4"/>
          <p:cNvSpPr/>
          <p:nvPr/>
        </p:nvSpPr>
        <p:spPr>
          <a:xfrm rot="824770">
            <a:off x="1438154" y="2020643"/>
            <a:ext cx="2019218" cy="11399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 rot="11606906">
            <a:off x="1076180" y="3133350"/>
            <a:ext cx="2014731" cy="188744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1835696" y="2060848"/>
            <a:ext cx="719132" cy="29579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51720" y="2780928"/>
            <a:ext cx="18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148064" y="2420888"/>
            <a:ext cx="1944216" cy="230425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084168" y="1916832"/>
            <a:ext cx="72008" cy="32403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1" idx="2"/>
          </p:cNvCxnSpPr>
          <p:nvPr/>
        </p:nvCxnSpPr>
        <p:spPr>
          <a:xfrm flipV="1">
            <a:off x="5148064" y="4149080"/>
            <a:ext cx="1008112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11" idx="4"/>
          </p:cNvCxnSpPr>
          <p:nvPr/>
        </p:nvCxnSpPr>
        <p:spPr>
          <a:xfrm>
            <a:off x="6156176" y="4149080"/>
            <a:ext cx="936104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32040" y="465313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084168" y="2060848"/>
            <a:ext cx="3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020272" y="46531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084168" y="378904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156176" y="465313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508104" y="3717032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6660232" y="3789040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6588224" y="3717032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508104" y="3789040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652120" y="4293096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6444208" y="4293096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051720" y="2276872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2699792" y="2420888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403648" y="3645024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1403648" y="3717032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699792" y="3861048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627784" y="3933056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788024" y="83671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№2. Является ли точка О серединой отрезка АС?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блез паскаль картин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548680"/>
            <a:ext cx="3909935" cy="367240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7544" y="4509120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«Предмет математики столь серьезен, что не следует упускать ни одной возможности    сделать его более занимательным».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Блез Паскаль.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Текст 16"/>
          <p:cNvSpPr>
            <a:spLocks noGrp="1"/>
          </p:cNvSpPr>
          <p:nvPr>
            <p:ph type="body" idx="4294967295"/>
          </p:nvPr>
        </p:nvSpPr>
        <p:spPr>
          <a:xfrm>
            <a:off x="0" y="476672"/>
            <a:ext cx="3008313" cy="5832475"/>
          </a:xfrm>
        </p:spPr>
        <p:txBody>
          <a:bodyPr>
            <a:normAutofit/>
          </a:bodyPr>
          <a:lstStyle/>
          <a:p>
            <a:pPr fontAlgn="base">
              <a:spcBef>
                <a:spcPts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Берём квадрат, вырезанный из цветной бумаги.</a:t>
            </a:r>
          </a:p>
          <a:p>
            <a:pPr fontAlgn="base">
              <a:buClrTx/>
              <a:buSzPct val="100000"/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Сгибаем его по диагонали, получаем треугольник.</a:t>
            </a:r>
          </a:p>
          <a:p>
            <a:pPr fontAlgn="base">
              <a:buClrTx/>
              <a:buSzPct val="100000"/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Намечаем середину основания треугольника, делаем защип.</a:t>
            </a:r>
          </a:p>
          <a:p>
            <a:pPr fontAlgn="base">
              <a:buClrTx/>
              <a:buSzPct val="100000"/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Отворачиваем верхний угол к намеченной середине, проглаживаем сгиб.</a:t>
            </a:r>
          </a:p>
          <a:p>
            <a:pPr fontAlgn="base">
              <a:buClrTx/>
              <a:buSzPct val="100000"/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Отгибаем правый и левый уголки к намеченной середине.</a:t>
            </a:r>
          </a:p>
          <a:p>
            <a:pPr fontAlgn="base">
              <a:buClrTx/>
              <a:buSzPct val="100000"/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Расправляем правый и левый уголки.</a:t>
            </a:r>
          </a:p>
          <a:p>
            <a:pPr marL="342900" lvl="0" indent="-342900" fontAlgn="base">
              <a:buFont typeface="+mj-lt"/>
              <a:buAutoNum type="arabicPeriod"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8" name="Содержимое 17" descr="собираем закладку">
            <a:hlinkClick r:id="rId2"/>
          </p:cNvPr>
          <p:cNvPicPr>
            <a:picLocks noGrp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645024"/>
            <a:ext cx="273481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собираем закладку уголок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76672"/>
            <a:ext cx="273630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закладка в ежедневник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2160" y="476672"/>
            <a:ext cx="262490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5868144" y="3068960"/>
            <a:ext cx="30963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Теперь правый уголок сгибаем к верхнему углу, хорошо проглаживаем сгиб.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заправляем этот уголок в кармашек.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Сейчас левый уголок поднимаем к верхнему углу, проглаживаем сгиб.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Его так же заправляем в кармашек. Всё ещё раз хорошо проглаживаем.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246</TotalTime>
  <Words>347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Презентация к уроку по теме  «Решение задач на применение признаков равенства треугольников»</vt:lpstr>
      <vt:lpstr>Слайд 2</vt:lpstr>
      <vt:lpstr>Слайд 3</vt:lpstr>
      <vt:lpstr>Слайд 4</vt:lpstr>
      <vt:lpstr> 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Галкина Ирина Петровна</cp:lastModifiedBy>
  <cp:revision>55</cp:revision>
  <dcterms:modified xsi:type="dcterms:W3CDTF">2017-01-02T13:20:36Z</dcterms:modified>
</cp:coreProperties>
</file>