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65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1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32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675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320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2315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376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714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7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41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77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87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6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87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33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36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B3A53-B0A7-408C-ACF4-C4C16791130B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2F0227-495B-482C-A26B-E45948884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35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mathlesson.ru/sites/default/files/yashenko/2021_o32/2021oge_ya_32_1-5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mathlesson.ru/sites/default/files/yashenko/2021_o32/2021oge_ya_32_1-5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lesson.ru/sites/default/files/yashenko/2021_o32/2021oge_ya_32_1-5.jp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-oge.sdamgia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athlesson.ru/sites/default/files/yashenko/2021_o32/2021oge_ya_32_1-5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mathlesson.ru/sites/default/files/yashenko/2021_o32/2021oge_ya_32_1-5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711945-14D9-4390-9EAC-1D1D966AECB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33776" y="224366"/>
            <a:ext cx="9212616" cy="25950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000" b="1" dirty="0">
                <a:latin typeface="Georgia" panose="02040502050405020303" pitchFamily="18" charset="0"/>
              </a:rPr>
              <a:t>Решение </a:t>
            </a:r>
            <a:br>
              <a:rPr lang="ru-RU" sz="4000" b="1" dirty="0">
                <a:latin typeface="Georgia" panose="02040502050405020303" pitchFamily="18" charset="0"/>
              </a:rPr>
            </a:br>
            <a:r>
              <a:rPr lang="ru-RU" sz="4000" b="1" dirty="0">
                <a:latin typeface="Georgia" panose="02040502050405020303" pitchFamily="18" charset="0"/>
              </a:rPr>
              <a:t>практико-ориентированных задач.</a:t>
            </a:r>
            <a:br>
              <a:rPr lang="ru-RU" sz="4000" b="1" dirty="0">
                <a:latin typeface="Georgia" panose="02040502050405020303" pitchFamily="18" charset="0"/>
              </a:rPr>
            </a:br>
            <a:r>
              <a:rPr lang="ru-RU" sz="4000" b="1" dirty="0">
                <a:latin typeface="Georgia" panose="02040502050405020303" pitchFamily="18" charset="0"/>
              </a:rPr>
              <a:t/>
            </a:r>
            <a:br>
              <a:rPr lang="ru-RU" sz="4000" b="1" dirty="0">
                <a:latin typeface="Georgia" panose="02040502050405020303" pitchFamily="18" charset="0"/>
              </a:rPr>
            </a:br>
            <a:r>
              <a:rPr lang="ru-RU" sz="4000" b="1" dirty="0">
                <a:latin typeface="Georgia" panose="02040502050405020303" pitchFamily="18" charset="0"/>
              </a:rPr>
              <a:t>(Теплицы)</a:t>
            </a:r>
            <a:br>
              <a:rPr lang="ru-RU" sz="4000" b="1" dirty="0">
                <a:latin typeface="Georgia" panose="02040502050405020303" pitchFamily="18" charset="0"/>
              </a:rPr>
            </a:br>
            <a:endParaRPr lang="ru-RU" sz="4000" b="1" dirty="0">
              <a:latin typeface="Georgia" panose="02040502050405020303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4793B2-A986-44AA-8F1B-5A9680D576C9}"/>
              </a:ext>
            </a:extLst>
          </p:cNvPr>
          <p:cNvSpPr txBox="1"/>
          <p:nvPr/>
        </p:nvSpPr>
        <p:spPr>
          <a:xfrm>
            <a:off x="2206540" y="5183931"/>
            <a:ext cx="7902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Галкина И. П.,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учитель математики                           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МКОУ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Базовская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 </a:t>
            </a:r>
          </a:p>
        </p:txBody>
      </p:sp>
      <p:pic>
        <p:nvPicPr>
          <p:cNvPr id="5" name="Рисунок 4" descr="http://s008.radikal.ru/i304/1703/79/592dc268ed0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54" y="3247403"/>
            <a:ext cx="4375403" cy="1724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403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32FF823-7F64-4B79-BC27-09E156E36EFC}"/>
              </a:ext>
            </a:extLst>
          </p:cNvPr>
          <p:cNvSpPr/>
          <p:nvPr/>
        </p:nvSpPr>
        <p:spPr>
          <a:xfrm>
            <a:off x="214489" y="2537946"/>
            <a:ext cx="10272889" cy="440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Сколько упаковок плитки необходимо купить для дорожек между грядками, если она продаётся в упаковках по 6 штук?</a:t>
            </a:r>
          </a:p>
          <a:p>
            <a:pPr marL="381000" lvl="0">
              <a:lnSpc>
                <a:spcPct val="107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Решение: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lvl="0">
              <a:lnSpc>
                <a:spcPct val="107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 = 25000 (см</a:t>
            </a:r>
            <a:r>
              <a:rPr lang="ru-RU" sz="2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площадь 1 дорожки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lvl="0">
              <a:lnSpc>
                <a:spcPct val="107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25000 = 50000 (см</a:t>
            </a:r>
            <a:r>
              <a:rPr lang="ru-RU" sz="2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площадь 2 – х дорожек.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lvl="0">
              <a:lnSpc>
                <a:spcPct val="107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 = 625 (см</a:t>
            </a:r>
            <a:r>
              <a:rPr lang="ru-RU" sz="2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площадь одной плитки.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lvl="0">
              <a:lnSpc>
                <a:spcPct val="107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50000 : 625 = 80 (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плитки понадобится для дорожек.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lvl="0">
              <a:lnSpc>
                <a:spcPct val="107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как плитка продаётся в упаковках по 6 штук, то 80 : 6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(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 плитки понадобится.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lvl="0"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Ответ: 14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rgbClr val="90C226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="" xmlns:a16="http://schemas.microsoft.com/office/drawing/2014/main" id="{5100C3EC-F67E-4E2E-8036-FFA9FD59ED0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458" y="364983"/>
            <a:ext cx="4209698" cy="1734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79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hlinkClick r:id="rId2"/>
            <a:extLst>
              <a:ext uri="{FF2B5EF4-FFF2-40B4-BE49-F238E27FC236}">
                <a16:creationId xmlns="" xmlns:a16="http://schemas.microsoft.com/office/drawing/2014/main" id="{557717F2-0BAE-4606-A6CB-5FA1CE5C1E1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458" y="364983"/>
            <a:ext cx="4209698" cy="173475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="" xmlns:a16="http://schemas.microsoft.com/office/drawing/2014/main" id="{023A9ABE-27D8-4C60-BA1D-CD2BA09B8403}"/>
                  </a:ext>
                </a:extLst>
              </p:cNvPr>
              <p:cNvSpPr/>
              <p:nvPr/>
            </p:nvSpPr>
            <p:spPr>
              <a:xfrm>
                <a:off x="684401" y="2326796"/>
                <a:ext cx="9262903" cy="3936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 </a:t>
                </a:r>
                <a:r>
                  <a:rPr lang="ru-RU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Найдите высоту теплицы. Ответ дайте в метрах с точностью до десятых.</a:t>
                </a:r>
                <a:endParaRPr lang="ru-RU" sz="2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810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Решение: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810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АВ =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 диаметр окружности; 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высота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теплицы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FH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 радиус окружности.</a:t>
                </a:r>
              </a:p>
              <a:p>
                <a:pPr algn="just">
                  <a:spcAft>
                    <a:spcPts val="0"/>
                  </a:spcAft>
                  <a:tabLst>
                    <a:tab pos="1057275" algn="l"/>
                  </a:tabLs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Металлическая дуга длиной 6 м имеет форму полуокружности,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длина окружности С = 6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 = 12 (м). </a:t>
                </a:r>
                <a:endParaRPr lang="ru-RU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  <a:tabLst>
                    <a:tab pos="1057275" algn="l"/>
                  </a:tabLst>
                </a:pP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Длина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окружности: С = 2π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𝜋</m:t>
                        </m:r>
                      </m:den>
                    </m:f>
                    <m:r>
                      <a:rPr lang="ru-RU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2∙3,14</m:t>
                        </m:r>
                      </m:den>
                    </m:f>
                    <m:r>
                      <a:rPr lang="ru-RU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≈1,9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  <a:tabLst>
                    <a:tab pos="1057275" algn="l"/>
                  </a:tabLst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Ответ: 1,9</a:t>
                </a: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23A9ABE-27D8-4C60-BA1D-CD2BA09B84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01" y="2326796"/>
                <a:ext cx="9262903" cy="3936270"/>
              </a:xfrm>
              <a:prstGeom prst="rect">
                <a:avLst/>
              </a:prstGeom>
              <a:blipFill rotWithShape="1">
                <a:blip r:embed="rId4"/>
                <a:stretch>
                  <a:fillRect l="-987" t="-1240" r="-987" b="-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0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7243E99F-38B1-415D-84A6-0A435AA99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22" y="469211"/>
            <a:ext cx="10092267" cy="654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="" xmlns:a16="http://schemas.microsoft.com/office/drawing/2014/main" id="{54FB3484-C621-4D27-95F1-4CC75D08631C}"/>
                  </a:ext>
                </a:extLst>
              </p:cNvPr>
              <p:cNvSpPr/>
              <p:nvPr/>
            </p:nvSpPr>
            <p:spPr>
              <a:xfrm>
                <a:off x="338666" y="2213640"/>
                <a:ext cx="9685867" cy="4279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5"/>
                </a:pP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Сколько квадратных метров плёнки необходимо для передней и задней стенок, если с учётом крепежа её нужно брать с запасом 10%? Ответ округлите до десятых.</a:t>
                </a:r>
                <a:endParaRPr lang="ru-RU" sz="2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Решение: Передняя и задняя стенки теплицы – два полукруга.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Вместе они образуют круг. Площадь круга: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πR</a:t>
                </a:r>
                <a:r>
                  <a:rPr lang="ru-RU" sz="2400" baseline="300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3,8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=1,9(м),  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3,14∙ </m:t>
                    </m:r>
                    <m:sSup>
                      <m:sSup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1,9</m:t>
                        </m:r>
                      </m:e>
                      <m:sup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≈11,3 (</m:t>
                    </m:r>
                    <m:sSup>
                      <m:sSupPr>
                        <m:ctrlP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Так как плёнку нужно купить с запасом 10 %, 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то 11,3 + 0,1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11,3 = 12,43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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12,4 (м</a:t>
                </a:r>
                <a:r>
                  <a:rPr lang="ru-RU" sz="2400" baseline="300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Ответ: 12,4</a:t>
                </a: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4FB3484-C621-4D27-95F1-4CC75D0863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66" y="2213640"/>
                <a:ext cx="9685867" cy="4279377"/>
              </a:xfrm>
              <a:prstGeom prst="rect">
                <a:avLst/>
              </a:prstGeom>
              <a:blipFill rotWithShape="1">
                <a:blip r:embed="rId2"/>
                <a:stretch>
                  <a:fillRect l="-1008" t="-1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hlinkClick r:id="rId3"/>
            <a:extLst>
              <a:ext uri="{FF2B5EF4-FFF2-40B4-BE49-F238E27FC236}">
                <a16:creationId xmlns="" xmlns:a16="http://schemas.microsoft.com/office/drawing/2014/main" id="{9D038A09-1C54-4E65-A747-B0BFB90874F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458" y="364983"/>
            <a:ext cx="4209698" cy="1734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896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55F5B80-1EC6-46AF-B6ED-A1B1CC928D51}"/>
              </a:ext>
            </a:extLst>
          </p:cNvPr>
          <p:cNvSpPr/>
          <p:nvPr/>
        </p:nvSpPr>
        <p:spPr>
          <a:xfrm>
            <a:off x="553155" y="1625600"/>
            <a:ext cx="11209867" cy="4672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Сергей Петрович решил построить на дачном участке теплицу длиной 5 м. Для этого он сделал прямоугольный фундамент. Для каркаса теплицы Сергей Петрович заказал металлические дуги в форме полуокружностей длиной 6 м каждая и покрытие для обтяжки.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Отдельно требуется купить плёнку для передней и задней стенок теплицы. В передней стенке планируется вход, показанный на рисунке прямоугольником  ВВ</a:t>
            </a:r>
            <a:r>
              <a:rPr lang="ru-RU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С,  где точки В, О и С делят отрезок AD на четыре равные части. Внутри теплицы Сергей Петрович планирует сделать три грядки по длине теплицы - одну центральную широкую грядку и две узкие грядки по краям. Между грядками будут дорожки шириной 40 см, для которых необходимо купить тротуарную плитку размером 20 см х 20 см.</a:t>
            </a: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Какое наименьшее количество дуг нужно заказать, чтобы расстояние между соседними дугами было не более 70 см?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Сколько упаковок плитки необходимо купить для дорожек между грядками, если она продаётся в упаковках по 8 штук?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Найдите ширину теплицы. Ответ дайте в метрах с точностью до десятых.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Найдите ширину узкой грядки, если ширина центральной грядки в два раза больше ширины узкой грядки. Ответ дайте в сантиметрах с точностью до целых.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Найдите высоту входа в теплицу. Ответ дайте в метрах с точностью до десятых.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Ответ: 1 - 9; 2 - 13; 3 - 3,8; 4 - 75-76; 5 - 1,6-1,7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6BE887B-7CE1-4FDE-95B7-378FFEF10B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67" y="69638"/>
            <a:ext cx="4200701" cy="1555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77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E08A79-5C52-4E4A-94BA-978BAA0E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 подготовке презентации использованы материалы: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DC16E0E-8A74-49B5-A842-15EAFEAA5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https://math-oge.sdamgia.ru/</a:t>
            </a:r>
            <a:endParaRPr lang="ru-RU" dirty="0"/>
          </a:p>
          <a:p>
            <a:r>
              <a:rPr lang="ru-RU" dirty="0"/>
              <a:t>ОГЭ. Математика : типовые экзаменационные варианты : О – 39 36 вариантов / под редакцией И. В. Ященко. – М. : Издательство «Национальное образование», 2021. – 224 с. – (ОГЭ. ФИПИ – школе).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0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E93E91-F898-439D-B087-99F8581D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68" y="547816"/>
            <a:ext cx="8596668" cy="1320800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2B38E047-1F89-4E20-A123-64F396F80CD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64" y="602733"/>
            <a:ext cx="3892863" cy="22585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14D5D47-878C-4664-AB44-54BEB88A4AF8}"/>
              </a:ext>
            </a:extLst>
          </p:cNvPr>
          <p:cNvSpPr/>
          <p:nvPr/>
        </p:nvSpPr>
        <p:spPr>
          <a:xfrm>
            <a:off x="580767" y="2861273"/>
            <a:ext cx="8596667" cy="2839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Алексей Юрьевич решил построить на дачном участке теплицу длиной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 4,5 м. Для этого он сделал прямоугольный фундамент. Для каркаса теплицы Алексей Юрьевич заказывает металлические дуги в форме полуокружностей длиной 5,2 м каждая и плёнку для обтяжки. В передней стенке планируется вход, показанный на рисунке прямоугольником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ACDB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Точки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середины отрезков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соответственно.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3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731098-5716-4975-881D-ADEB89279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182" y="443648"/>
            <a:ext cx="8844297" cy="1320800"/>
          </a:xfrm>
        </p:spPr>
        <p:txBody>
          <a:bodyPr>
            <a:normAutofit fontScale="90000"/>
          </a:bodyPr>
          <a:lstStyle/>
          <a:p>
            <a:pPr indent="238125">
              <a:lnSpc>
                <a:spcPct val="107000"/>
              </a:lnSpc>
              <a:spcAft>
                <a:spcPts val="0"/>
              </a:spcAft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1. Какое наименьшее количество дуг нужно заказать, чтобы расстояние между соседними дугами было не более 60 см?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5118A323-41E8-41F9-ADB6-995A57B76E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465" y="1690817"/>
            <a:ext cx="3373499" cy="18445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B1DF20F-49E9-4805-99AB-4C8B8DBF76D4}"/>
              </a:ext>
            </a:extLst>
          </p:cNvPr>
          <p:cNvSpPr/>
          <p:nvPr/>
        </p:nvSpPr>
        <p:spPr>
          <a:xfrm>
            <a:off x="608966" y="3765193"/>
            <a:ext cx="98977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Решение:    60 см = 0,6 м.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4,5 : 0,6 = 7,5 -  количество промежутков между дугами;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наименьшее количество промежутков — 8.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8 + 1 = 9, так как количество дуг на 1 больше, чем количество промежутков.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                                Ответ:  9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355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678BB0-5D29-4782-B699-9202DBC2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Найдите примерную ширину 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теплицы в метрах. Число π возьмите равным 3,14. Результат округлите до десятых.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CEF58B8B-D8DF-4CB4-86CD-B63D5F56786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58" y="1553754"/>
            <a:ext cx="2865664" cy="168615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="" xmlns:a16="http://schemas.microsoft.com/office/drawing/2014/main" id="{D84A30AA-6741-4900-95CB-0441E337B145}"/>
                  </a:ext>
                </a:extLst>
              </p:cNvPr>
              <p:cNvSpPr/>
              <p:nvPr/>
            </p:nvSpPr>
            <p:spPr>
              <a:xfrm>
                <a:off x="835378" y="3618090"/>
                <a:ext cx="8827912" cy="2491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  <a:tabLst>
                    <a:tab pos="1057275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Решение:    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MN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диаметр окружности; </a:t>
                </a:r>
              </a:p>
              <a:p>
                <a:pPr algn="just">
                  <a:spcAft>
                    <a:spcPts val="0"/>
                  </a:spcAft>
                  <a:tabLst>
                    <a:tab pos="1057275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металлическая дуга длиной 5,2 м имеет форму полуокружности,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длина окружности С = 5,2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 = 10,4 (м)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  <a:tabLst>
                    <a:tab pos="1057275" algn="l"/>
                    <a:tab pos="2969895" algn="ctr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Длина окружности: С = 2π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π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10,4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3,14</m:t>
                        </m:r>
                      </m:den>
                    </m:f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sym typeface="Symbol" panose="05050102010706020507" pitchFamily="18" charset="2"/>
                      </a:rPr>
                      <m:t></m:t>
                    </m:r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3, 3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(м)</a:t>
                </a:r>
              </a:p>
              <a:p>
                <a:pPr algn="just">
                  <a:spcAft>
                    <a:spcPts val="0"/>
                  </a:spcAft>
                  <a:tabLst>
                    <a:tab pos="1057275" algn="l"/>
                    <a:tab pos="2969895" algn="ctr"/>
                  </a:tabLst>
                </a:pPr>
                <a:r>
                  <a:rPr lang="ru-RU" sz="2400" spc="1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                                   </a:t>
                </a:r>
              </a:p>
              <a:p>
                <a:pPr algn="just">
                  <a:spcAft>
                    <a:spcPts val="0"/>
                  </a:spcAft>
                  <a:tabLst>
                    <a:tab pos="1057275" algn="l"/>
                    <a:tab pos="2969895" algn="ctr"/>
                  </a:tabLst>
                </a:pPr>
                <a:r>
                  <a:rPr lang="ru-RU" sz="2400" spc="1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Ответ: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3,3.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D84A30AA-6741-4900-95CB-0441E337B1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78" y="3618090"/>
                <a:ext cx="8827912" cy="2491580"/>
              </a:xfrm>
              <a:prstGeom prst="rect">
                <a:avLst/>
              </a:prstGeom>
              <a:blipFill>
                <a:blip r:embed="rId3"/>
                <a:stretch>
                  <a:fillRect l="-1036" t="-1961" r="-1105" b="-49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5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251FD4-E9EC-46FE-A6DE-0180C1B84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238125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Найдите примерную площадь участка внутри теплицы в квадратных метрах. Ответ округлите до целых.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09D63852-9692-4210-8422-E4775A77E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2713" y="1555362"/>
            <a:ext cx="2970354" cy="174429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4119248-E64E-466C-ABC7-561CD97684EC}"/>
              </a:ext>
            </a:extLst>
          </p:cNvPr>
          <p:cNvSpPr/>
          <p:nvPr/>
        </p:nvSpPr>
        <p:spPr>
          <a:xfrm>
            <a:off x="598312" y="3645253"/>
            <a:ext cx="89972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Решение:    участок внутри теплицы представляет собой прямоугольник.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Площадь прямоугольника: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3,3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4,5 = 14,85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15 (м</a:t>
            </a:r>
            <a:r>
              <a:rPr lang="ru-RU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spc="1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Ответ: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15.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2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D22CFD-38E4-4A27-AAF9-73B3A2844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09" y="284649"/>
            <a:ext cx="9543437" cy="1320800"/>
          </a:xfrm>
        </p:spPr>
        <p:txBody>
          <a:bodyPr>
            <a:noAutofit/>
          </a:bodyPr>
          <a:lstStyle/>
          <a:p>
            <a:pPr indent="238125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квадратных метров плёнки нужно купить для теплицы с учётом передней и задней стенок, включая дверь? Для крепежа плёнку нужно покупать с запасом 10 %. Число π возьмите равным 3,14. Ответ округлите до целых.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1DA7DF62-4A23-4E1A-90BB-14C6EC8809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0445" y="1939184"/>
            <a:ext cx="2551611" cy="14983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="" xmlns:a16="http://schemas.microsoft.com/office/drawing/2014/main" id="{5213C12E-1406-4595-9C06-BEEB84BBC830}"/>
                  </a:ext>
                </a:extLst>
              </p:cNvPr>
              <p:cNvSpPr/>
              <p:nvPr/>
            </p:nvSpPr>
            <p:spPr>
              <a:xfrm>
                <a:off x="428976" y="3371617"/>
                <a:ext cx="11150575" cy="28823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Решение: передняя и задняя стенки теплицы – два полукруга. Вместе они образуют круг. Площадь круга: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πR</a:t>
                </a:r>
                <a:r>
                  <a:rPr lang="ru-RU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3,3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3,3</m:t>
                            </m:r>
                          </m:e>
                          <m:sup>
                            <m: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3, 14 ∙10,89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≈8,5 (</m:t>
                    </m:r>
                    <m:sSup>
                      <m:sSup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Крыша представляет собой прямоугольник со сторонами 4,5 м и 5,2 м. 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Его площадь: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4,5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5,2 = 23,4 (м</a:t>
                </a:r>
                <a:r>
                  <a:rPr lang="ru-RU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Площадь теплицы: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8,5 + 23,4 = 31,9 (м</a:t>
                </a:r>
                <a:r>
                  <a:rPr lang="ru-RU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Так как плёнку нужно купить с запасом 10 %, то 31,9 + 0,1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31,9 = 35,09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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35(м</a:t>
                </a:r>
                <a:r>
                  <a:rPr lang="ru-RU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2400" spc="15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spc="1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               Ответ: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35.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213C12E-1406-4595-9C06-BEEB84BBC8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76" y="3371617"/>
                <a:ext cx="11150575" cy="2882392"/>
              </a:xfrm>
              <a:prstGeom prst="rect">
                <a:avLst/>
              </a:prstGeom>
              <a:blipFill rotWithShape="1">
                <a:blip r:embed="rId3"/>
                <a:stretch>
                  <a:fillRect l="-820" t="-1691" r="-820" b="-4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11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2DB7ECD-4839-4A8D-9E37-78193294E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24622" cy="1320800"/>
          </a:xfrm>
        </p:spPr>
        <p:txBody>
          <a:bodyPr>
            <a:normAutofit fontScale="90000"/>
          </a:bodyPr>
          <a:lstStyle/>
          <a:p>
            <a:pPr indent="238125">
              <a:lnSpc>
                <a:spcPct val="107000"/>
              </a:lnSpc>
              <a:spcAft>
                <a:spcPts val="0"/>
              </a:spcAft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Найдите примерную высоту входа в теплицу в метрах. Число π возьмите равным 3,14. Ответ округлите до десятых.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26196FDF-0A51-4EC6-935D-346C28A6A4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7512" y="1669416"/>
            <a:ext cx="3071955" cy="18039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536426D-F40C-415E-86E3-4A8F8600DF82}"/>
              </a:ext>
            </a:extLst>
          </p:cNvPr>
          <p:cNvSpPr txBox="1"/>
          <p:nvPr/>
        </p:nvSpPr>
        <p:spPr>
          <a:xfrm>
            <a:off x="4679244" y="2205377"/>
            <a:ext cx="21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6ABF8C6B-4A52-4401-A11C-08C0FECD26A9}"/>
              </a:ext>
            </a:extLst>
          </p:cNvPr>
          <p:cNvCxnSpPr>
            <a:cxnSpLocks/>
          </p:cNvCxnSpPr>
          <p:nvPr/>
        </p:nvCxnSpPr>
        <p:spPr>
          <a:xfrm>
            <a:off x="4267200" y="2205377"/>
            <a:ext cx="412044" cy="1017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4A0359AA-FAB3-456D-BF7B-D01201BA53B4}"/>
              </a:ext>
            </a:extLst>
          </p:cNvPr>
          <p:cNvCxnSpPr>
            <a:cxnSpLocks/>
          </p:cNvCxnSpPr>
          <p:nvPr/>
        </p:nvCxnSpPr>
        <p:spPr>
          <a:xfrm flipH="1">
            <a:off x="4679244" y="2205377"/>
            <a:ext cx="445912" cy="1017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="" xmlns:a16="http://schemas.microsoft.com/office/drawing/2014/main" id="{7CB08952-1CAE-4086-AEAB-FEBFD2E731B3}"/>
                  </a:ext>
                </a:extLst>
              </p:cNvPr>
              <p:cNvSpPr/>
              <p:nvPr/>
            </p:nvSpPr>
            <p:spPr>
              <a:xfrm>
                <a:off x="553157" y="3340895"/>
                <a:ext cx="10368368" cy="3408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38125"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Решение:   высота входа в теплицу равна высоте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СО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38125"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Так как точки </a:t>
                </a:r>
                <a:r>
                  <a:rPr lang="ru-RU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и </a:t>
                </a:r>
                <a:r>
                  <a:rPr lang="ru-RU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— середины отрезков </a:t>
                </a:r>
                <a:r>
                  <a:rPr lang="ru-RU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и </a:t>
                </a:r>
                <a:r>
                  <a:rPr lang="ru-RU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соответственно, и   </a:t>
                </a:r>
              </a:p>
              <a:p>
                <a:pPr indent="238125"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МО = О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то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AO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BO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AO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BO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indent="238125"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CD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ABCD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 прямоугольник, по условию задачи)</a:t>
                </a:r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38125"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СО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 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СО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равносторонний, тогда </a:t>
                </a:r>
              </a:p>
              <a:p>
                <a:pPr indent="238125"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ОН = СО 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60</a:t>
                </a:r>
                <a:r>
                  <a:rPr lang="ru-RU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3,3 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≈ </m:t>
                    </m:r>
                  </m:oMath>
                </a14:m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1,4</a:t>
                </a:r>
                <a:endParaRPr lang="ru-RU" sz="24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2400" spc="15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Ответ: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1,4.</a:t>
                </a:r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CB08952-1CAE-4086-AEAB-FEBFD2E731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57" y="3340895"/>
                <a:ext cx="10368368" cy="3408369"/>
              </a:xfrm>
              <a:prstGeom prst="rect">
                <a:avLst/>
              </a:prstGeom>
              <a:blipFill rotWithShape="1">
                <a:blip r:embed="rId3"/>
                <a:stretch>
                  <a:fillRect t="-1610" b="-30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91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C1CF3CCC-2802-41BC-A3C9-8CA30AA3110C}"/>
              </a:ext>
            </a:extLst>
          </p:cNvPr>
          <p:cNvSpPr/>
          <p:nvPr/>
        </p:nvSpPr>
        <p:spPr>
          <a:xfrm>
            <a:off x="282227" y="2271126"/>
            <a:ext cx="1074702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Сергей Петрович решил построить на дачном участке теплицу длиной 5 м. Для этого он сделал прямоугольный фундамент. Для каркаса теплицы Сергей Петрович заказал металлические дуги в форме полуокружностей длиной 6 м каждая и покрытие для обтяжки.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Отдельно требуется купить плёнку для передней и задней стенок теплицы. Внутри теплицы Сергей Петрович планирует сделать три грядки по длине теплицы - одну центральную широкую грядку и две узкие грядки по краям. Между грядками будут дорожки шириной 50 см, для которых необходимо купить тротуарную плитку размером 25 см х 25 см.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Высота теплицы показана на рисунке отрезком HF.</a:t>
            </a:r>
          </a:p>
          <a:p>
            <a:endParaRPr lang="ru-RU" dirty="0"/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="" xmlns:a16="http://schemas.microsoft.com/office/drawing/2014/main" id="{844A2E83-56F1-46FE-8E29-54C641EEDC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970" y="940040"/>
            <a:ext cx="3790950" cy="14770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2A7078-A06A-4699-BA35-240CB31B1B4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95022" y="251065"/>
            <a:ext cx="8596313" cy="6889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для самостоятельного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239685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1DCBB135-6592-44BF-A811-D571BCDAC1EE}"/>
              </a:ext>
            </a:extLst>
          </p:cNvPr>
          <p:cNvSpPr/>
          <p:nvPr/>
        </p:nvSpPr>
        <p:spPr>
          <a:xfrm>
            <a:off x="417689" y="3092862"/>
            <a:ext cx="9166577" cy="3555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Какое наименьшее количество дуг нужно заказать, чтобы расстояние между  соседними дугами было не более 80 см?</a:t>
            </a:r>
          </a:p>
          <a:p>
            <a:pPr marL="3810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Решение: 5 м = 500 см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500 : 80 = 6,25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– количество промежутков между дугами.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дуг на 1 больше количества промежутков, </a:t>
            </a:r>
          </a:p>
          <a:p>
            <a:pPr marL="3810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+ 1 = 8.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0"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Ответ: 8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4" name="Рисунок 3">
            <a:hlinkClick r:id="rId2"/>
            <a:extLst>
              <a:ext uri="{FF2B5EF4-FFF2-40B4-BE49-F238E27FC236}">
                <a16:creationId xmlns="" xmlns:a16="http://schemas.microsoft.com/office/drawing/2014/main" id="{3DB5BDA2-7128-45B3-956E-4265C6A77E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111" y="952005"/>
            <a:ext cx="4143021" cy="1892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905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1338</TotalTime>
  <Words>993</Words>
  <Application>Microsoft Office PowerPoint</Application>
  <PresentationFormat>Произвольный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 Решение  практико-ориентированных задач.  (Теплицы) </vt:lpstr>
      <vt:lpstr>Презентация PowerPoint</vt:lpstr>
      <vt:lpstr>1. Какое наименьшее количество дуг нужно заказать, чтобы расстояние между соседними дугами было не более 60 см? </vt:lpstr>
      <vt:lpstr>2. Найдите примерную ширину MN теплицы в метрах. Число π возьмите равным 3,14. Результат округлите до десятых.</vt:lpstr>
      <vt:lpstr>3. Найдите примерную площадь участка внутри теплицы в квадратных метрах. Ответ округлите до целых. </vt:lpstr>
      <vt:lpstr>4. Сколько квадратных метров плёнки нужно купить для теплицы с учётом передней и задней стенок, включая дверь? Для крепежа плёнку нужно покупать с запасом 10 %. Число π возьмите равным 3,14. Ответ округлите до целых. </vt:lpstr>
      <vt:lpstr>5. Найдите примерную высоту входа в теплицу в метрах. Число π возьмите равным 3,14. Ответ округлите до десятых. </vt:lpstr>
      <vt:lpstr>Задачи для самостоятельного решения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 подготовке презентации использованы материалы: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практико-ориентированных задач. (Теплицы)</dc:title>
  <dc:creator>Математика 29К</dc:creator>
  <cp:lastModifiedBy>User</cp:lastModifiedBy>
  <cp:revision>59</cp:revision>
  <dcterms:created xsi:type="dcterms:W3CDTF">2021-06-18T06:03:54Z</dcterms:created>
  <dcterms:modified xsi:type="dcterms:W3CDTF">2021-06-24T21:36:27Z</dcterms:modified>
</cp:coreProperties>
</file>