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069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7897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3173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3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3191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6888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5069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083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3791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6426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5649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0604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692696"/>
            <a:ext cx="8424936" cy="1793167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Решение </a:t>
            </a:r>
            <a:br>
              <a:rPr lang="ru-RU" sz="3200" b="1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практико-ориентированных задач. </a:t>
            </a:r>
            <a:r>
              <a:rPr lang="ru-RU" sz="3600" b="1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/>
            </a:r>
            <a:br>
              <a:rPr lang="ru-RU" sz="3600" b="1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</a:br>
            <a:r>
              <a:rPr lang="ru-RU" sz="3600" b="1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Тарифы.</a:t>
            </a:r>
            <a:endParaRPr lang="ru-RU" sz="3600" b="1" dirty="0">
              <a:solidFill>
                <a:schemeClr val="tx1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12160" y="5301208"/>
            <a:ext cx="2826837" cy="882119"/>
          </a:xfrm>
        </p:spPr>
        <p:txBody>
          <a:bodyPr>
            <a:normAutofit fontScale="55000" lnSpcReduction="20000"/>
          </a:bodyPr>
          <a:lstStyle/>
          <a:p>
            <a:r>
              <a:rPr lang="ru-RU" sz="2900" b="1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Галкина И. П., </a:t>
            </a:r>
          </a:p>
          <a:p>
            <a:r>
              <a:rPr lang="ru-RU" sz="2900" b="1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учитель математики</a:t>
            </a:r>
          </a:p>
          <a:p>
            <a:r>
              <a:rPr lang="ru-RU" sz="2900" b="1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 МКОУ Базовская СОШ</a:t>
            </a:r>
            <a:endParaRPr lang="ru-RU" sz="2900" b="1" dirty="0">
              <a:solidFill>
                <a:schemeClr val="tx1"/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780928"/>
            <a:ext cx="5103729" cy="3293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484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153383"/>
              </p:ext>
            </p:extLst>
          </p:nvPr>
        </p:nvGraphicFramePr>
        <p:xfrm>
          <a:off x="971600" y="2060848"/>
          <a:ext cx="6912768" cy="2072640"/>
        </p:xfrm>
        <a:graphic>
          <a:graphicData uri="http://schemas.openxmlformats.org/drawingml/2006/table">
            <a:tbl>
              <a:tblPr/>
              <a:tblGrid>
                <a:gridCol w="3571597"/>
                <a:gridCol w="414766"/>
                <a:gridCol w="2926405"/>
              </a:tblGrid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ПЕРИОДЫ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 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ХАРАКТЕРИСТИКИ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А) январь−февраль</a:t>
                      </a:r>
                    </a:p>
                    <a:p>
                      <a:pPr algn="l" fontAlgn="t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Б) февраль−март</a:t>
                      </a:r>
                    </a:p>
                    <a:p>
                      <a:pPr algn="l" fontAlgn="t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В) август–сентябрь</a:t>
                      </a:r>
                    </a:p>
                    <a:p>
                      <a:pPr algn="l" fontAlgn="t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Г) ноябрь–декабрь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 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1) Расход минут увеличился, а расход гигабайтов уменьшился.</a:t>
                      </a:r>
                    </a:p>
                    <a:p>
                      <a:pPr algn="l" fontAlgn="t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2) Расход гигабайтов увеличился, а расход минут уменьшился.</a:t>
                      </a:r>
                    </a:p>
                    <a:p>
                      <a:pPr algn="l" fontAlgn="t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3) Расход минут увеличился, и расход гигабайтов увеличился.</a:t>
                      </a:r>
                    </a:p>
                    <a:p>
                      <a:pPr algn="l" fontAlgn="t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4) Расход минут уменьшился, и расход гигабайтов уменьшился.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899592" y="476672"/>
            <a:ext cx="7297857" cy="151319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63480" rIns="91440" bIns="63480" numCol="1" anchor="ctr" anchorCtr="0" compatLnSpc="1">
            <a:prstTxWarp prst="textNoShape">
              <a:avLst/>
            </a:prstTxWarp>
            <a:spAutoFit/>
          </a:bodyPr>
          <a:lstStyle>
            <a:lvl1pPr indent="119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1190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itchFamily="18" charset="0"/>
              </a:rPr>
              <a:t>2. Пользуясь рисунком, поставьте в соответствие каждому из указанных периодов времени характеристику израсходованных минут и гигабайтов.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1190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Запишите в ответ цифры, расположив их в порядке, соответствующем буквам: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129517"/>
              </p:ext>
            </p:extLst>
          </p:nvPr>
        </p:nvGraphicFramePr>
        <p:xfrm>
          <a:off x="3750754" y="5301208"/>
          <a:ext cx="1714500" cy="579120"/>
        </p:xfrm>
        <a:graphic>
          <a:graphicData uri="http://schemas.openxmlformats.org/drawingml/2006/table">
            <a:tbl>
              <a:tblPr/>
              <a:tblGrid>
                <a:gridCol w="428625"/>
                <a:gridCol w="428625"/>
                <a:gridCol w="428625"/>
                <a:gridCol w="428625"/>
              </a:tblGrid>
              <a:tr h="21602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3350">
                <a:tc>
                  <a:txBody>
                    <a:bodyPr/>
                    <a:lstStyle/>
                    <a:p>
                      <a:pPr algn="l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 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 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 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 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83568" y="4639936"/>
            <a:ext cx="7848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times new roman"/>
              </a:rPr>
              <a:t>Запишите 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в ответ цифры, расположив их в порядке, соответствующем буквам: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9387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620688"/>
            <a:ext cx="813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times new roman"/>
              </a:rPr>
              <a:t>3. Сколько </a:t>
            </a:r>
            <a:r>
              <a:rPr lang="ru-RU" b="1" dirty="0">
                <a:solidFill>
                  <a:srgbClr val="000000"/>
                </a:solidFill>
                <a:latin typeface="times new roman"/>
              </a:rPr>
              <a:t>рублей потратил абонент на услуги связи в июне?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18965" y="1124744"/>
            <a:ext cx="77768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Какое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наименьшее количество минут исходящих вызовов за месяц было в 2019 году?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833689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times new roman"/>
              </a:rPr>
              <a:t>5. Абонент </a:t>
            </a:r>
            <a:r>
              <a:rPr lang="ru-RU" b="1" dirty="0">
                <a:solidFill>
                  <a:srgbClr val="000000"/>
                </a:solidFill>
                <a:latin typeface="times new roman"/>
              </a:rPr>
              <a:t>хочет приобрести новый смартфон. В трёх салонах сотовой связи этот смартфон продаётся в кредит (сначала делается первоначальный взнос, а потом ежемесячно в течение всего срока кредита вносятся платежи) на разных условиях. Условия приведены в таблице.</a:t>
            </a:r>
            <a:endParaRPr lang="ru-RU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011310"/>
              </p:ext>
            </p:extLst>
          </p:nvPr>
        </p:nvGraphicFramePr>
        <p:xfrm>
          <a:off x="435252" y="3067813"/>
          <a:ext cx="8229600" cy="1584960"/>
        </p:xfrm>
        <a:graphic>
          <a:graphicData uri="http://schemas.openxmlformats.org/drawingml/2006/table">
            <a:tbl>
              <a:tblPr/>
              <a:tblGrid>
                <a:gridCol w="1260361"/>
                <a:gridCol w="2031479"/>
                <a:gridCol w="1645920"/>
                <a:gridCol w="1645920"/>
                <a:gridCol w="164592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Салон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Стоимость смартфона</a:t>
                      </a:r>
                      <a:b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(руб.)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Первоначальный взнос</a:t>
                      </a:r>
                      <a:b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(в % от стоимости)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Срок кредита</a:t>
                      </a:r>
                      <a:b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(мес.)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Ежемесячныйплатёж (руб.)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18 000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2650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17 500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1200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17 600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1300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39552" y="4869160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times new roman"/>
              </a:rPr>
              <a:t>Определите, в каком из салонов покупка обойдётся дешевле всего (с учётом переплаты). В ответ запишите эту сумму в рублях.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5754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6679949"/>
              </p:ext>
            </p:extLst>
          </p:nvPr>
        </p:nvGraphicFramePr>
        <p:xfrm>
          <a:off x="2123728" y="2396331"/>
          <a:ext cx="5400599" cy="1562100"/>
        </p:xfrm>
        <a:graphic>
          <a:graphicData uri="http://schemas.openxmlformats.org/drawingml/2006/table">
            <a:tbl>
              <a:tblPr/>
              <a:tblGrid>
                <a:gridCol w="1596181"/>
                <a:gridCol w="3804418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16107</a:t>
                      </a:r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3421</a:t>
                      </a:r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425</a:t>
                      </a:r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19500</a:t>
                      </a:r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36305" y="1628800"/>
            <a:ext cx="424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Ответы: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7283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64704"/>
            <a:ext cx="4032448" cy="2601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499992" y="429769"/>
            <a:ext cx="449999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рисунке точками показано количество минут исходящих вызовов 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трафик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мобильного интернета в гигабайтах, израсходованных абонентом в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процессе пользования смартфоном, за каждый месяц 2019 года. Для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удобства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точки, соответствующие минутам и гигабайтам, соединены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сплошными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пунктирными линиями соответственно.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80094" y="3759372"/>
            <a:ext cx="847126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 года абонент пользовался тарифом «Стандартный»,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абонентская плата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которому составляла 360 рублей в месяц. При условии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нахождения абонента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РФ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абонентскую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плату тарифа «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Стандартный» входит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пакет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минут, включающий 300 минут исходящих вызовов на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номера, зарегистрированные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РФ;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пакет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интернета, включающий 3 гигабайта мобильного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интернета;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пакет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SMS, включающий 140 SMS в месяц;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безлимитные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бесплатные входящие вызовы.</a:t>
            </a:r>
          </a:p>
        </p:txBody>
      </p:sp>
    </p:spTree>
    <p:extLst>
      <p:ext uri="{BB962C8B-B14F-4D97-AF65-F5344CB8AC3E}">
        <p14:creationId xmlns:p14="http://schemas.microsoft.com/office/powerpoint/2010/main" val="422638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733" y="260648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Определите, какие месяцы соответствуют указанному в таблице трафику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мобильного интернета. Заполните таблицу, в бланк ответов перенесите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числа, соответствующие номерам месяцев, без пробелов, запятых и других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дополнительных символов.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133855"/>
              </p:ext>
            </p:extLst>
          </p:nvPr>
        </p:nvGraphicFramePr>
        <p:xfrm>
          <a:off x="4283968" y="1361689"/>
          <a:ext cx="4680000" cy="768096"/>
        </p:xfrm>
        <a:graphic>
          <a:graphicData uri="http://schemas.openxmlformats.org/drawingml/2006/table">
            <a:tbl>
              <a:tblPr firstRow="1" firstCol="1" bandRow="1"/>
              <a:tblGrid>
                <a:gridCol w="1398383"/>
                <a:gridCol w="689849"/>
                <a:gridCol w="771768"/>
                <a:gridCol w="780000"/>
                <a:gridCol w="1040000"/>
              </a:tblGrid>
              <a:tr h="46797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Мобильный интернет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 ГБ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1,5 ГБ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3,75 ГБ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 ГБ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20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Номер месяца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4015" y="2468894"/>
            <a:ext cx="4872849" cy="3386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504" y="1497558"/>
            <a:ext cx="4104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Мобильный трафик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измеряется в Гб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Точки,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соответствующие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гигабайтам,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соединены пунктирными линиями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508104" y="6021288"/>
            <a:ext cx="1531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 </a:t>
            </a:r>
            <a:r>
              <a:rPr lang="ru-RU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12289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18" y="2780928"/>
            <a:ext cx="3697644" cy="2385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5938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88640"/>
            <a:ext cx="84249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Пользуясь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рисунком, поставьте в соответствие каждому из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указанных периодов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времени характеристику израсходованных минут и гигабайтов.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2420888"/>
            <a:ext cx="35283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таблице под каждой буквой укажите соответствующий номер. В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 запишите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последовательность цифр без пробелов, запятых и других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дополнительных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символов.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8256271"/>
              </p:ext>
            </p:extLst>
          </p:nvPr>
        </p:nvGraphicFramePr>
        <p:xfrm>
          <a:off x="383349" y="1204303"/>
          <a:ext cx="8437123" cy="1226820"/>
        </p:xfrm>
        <a:graphic>
          <a:graphicData uri="http://schemas.openxmlformats.org/drawingml/2006/table">
            <a:tbl>
              <a:tblPr firstRow="1" firstCol="1" bandRow="1">
                <a:solidFill>
                  <a:schemeClr val="bg1"/>
                </a:solidFill>
              </a:tblPr>
              <a:tblGrid>
                <a:gridCol w="2793331"/>
                <a:gridCol w="5643792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Периоды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Характеристики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А)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февраль – март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1)расход минут увеличился, а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расход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гигабайтов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уменьшился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Б)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май – июнь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2)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расход гигабайтов увеличился,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а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расход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минут уменьшился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В)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август – сентябрь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3)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расход минут увеличился и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расход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гигабайтов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увеличился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Г)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ноябрь – декабрь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4)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расход минут уменьшился и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расход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гигабайтов уменьшился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398941"/>
            <a:ext cx="4896543" cy="3158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74480"/>
            <a:ext cx="3254387" cy="2101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347864" y="5586605"/>
            <a:ext cx="56886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Февраль – март: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 минут увеличился, расход Гб увеличился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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3;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май – июнь: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 Гб увеличился, расход минут уменьшился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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2;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август – сентябрь: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 минут и расход Гб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уменьшился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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4;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ноябрь – декабрь: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 минут и расход Гб увеличился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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293522" y="6069136"/>
            <a:ext cx="14157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 </a:t>
            </a:r>
            <a:r>
              <a:rPr lang="ru-RU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3241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878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3968" y="377551"/>
            <a:ext cx="454688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Сколько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 потратил абонент на услуги связи в августе?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9777" y="1085437"/>
            <a:ext cx="4782057" cy="3079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771800" y="5509683"/>
            <a:ext cx="21611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Абонент потратил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360+3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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50+80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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2=670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557411" y="5657005"/>
            <a:ext cx="13003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 </a:t>
            </a:r>
            <a:r>
              <a:rPr lang="ru-RU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670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066" y="885382"/>
            <a:ext cx="3816424" cy="2465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4826866"/>
              </p:ext>
            </p:extLst>
          </p:nvPr>
        </p:nvGraphicFramePr>
        <p:xfrm>
          <a:off x="755576" y="4293096"/>
          <a:ext cx="6077585" cy="981456"/>
        </p:xfrm>
        <a:graphic>
          <a:graphicData uri="http://schemas.openxmlformats.org/drawingml/2006/table">
            <a:tbl>
              <a:tblPr firstRow="1" firstCol="1" bandRow="1"/>
              <a:tblGrid>
                <a:gridCol w="2025650"/>
                <a:gridCol w="1553845"/>
                <a:gridCol w="2498090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Израсходовано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 августе: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Входит в тариф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Сверх пакета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350 минут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300 минут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50 минут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3,75 Гб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 Гб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0,75 Гб (2 пакета по 0,5 Гб)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6161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27984" y="258997"/>
            <a:ext cx="42119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Какое наибольшее количество минут исходящих вызовов за месяц было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2019 году?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Какое наименьшее количество минут исходящих вызовов за месяц было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2019 году?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004439"/>
            <a:ext cx="6115224" cy="365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06" y="260648"/>
            <a:ext cx="4043153" cy="2615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3068960"/>
            <a:ext cx="252027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Точки,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соответствующие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минутам,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соединены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сплошными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линиями.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52566" y="4290870"/>
            <a:ext cx="25922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Наибольшее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вызовов - 375 минут,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Наименьшее - 150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минут.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40034" y="5924513"/>
            <a:ext cx="23695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 А) </a:t>
            </a:r>
            <a:r>
              <a:rPr lang="ru-RU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375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Б) </a:t>
            </a:r>
            <a:r>
              <a:rPr lang="ru-RU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150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409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6452" y="548680"/>
            <a:ext cx="83124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Абонент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хочет приобрести новый смартфон. В трёх салонах сотовой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связи этот смартфон продаётся в кредит (сначала делается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первоначальный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взнос, а потом ежемесячно в течение всего срока кредита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вносятся платежи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на разных условиях. Условия приведены в таблице.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4105401"/>
              </p:ext>
            </p:extLst>
          </p:nvPr>
        </p:nvGraphicFramePr>
        <p:xfrm>
          <a:off x="366453" y="1988840"/>
          <a:ext cx="8244407" cy="1226820"/>
        </p:xfrm>
        <a:graphic>
          <a:graphicData uri="http://schemas.openxmlformats.org/drawingml/2006/table">
            <a:tbl>
              <a:tblPr firstRow="1" firstCol="1" bandRow="1"/>
              <a:tblGrid>
                <a:gridCol w="840178"/>
                <a:gridCol w="1916418"/>
                <a:gridCol w="2159250"/>
                <a:gridCol w="1678664"/>
                <a:gridCol w="1649897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Салон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Стоимость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смартфона (руб.)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Первоначальный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взнос 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(% 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от стоимости)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Срок кредита (мес.)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Ежемесячный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платёж (руб.)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18000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17400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2550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18600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1250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66453" y="3284984"/>
            <a:ext cx="831247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Определите, в каком из салонов покупка смартфона с учётом полностью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выплаченного кредита обойдётся дешевле. В ответ запишите эту сумму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рублях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220072" y="5733256"/>
            <a:ext cx="1531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 </a:t>
            </a:r>
            <a:r>
              <a:rPr lang="ru-RU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18780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6817656"/>
              </p:ext>
            </p:extLst>
          </p:nvPr>
        </p:nvGraphicFramePr>
        <p:xfrm>
          <a:off x="642343" y="4293096"/>
          <a:ext cx="7515026" cy="1402080"/>
        </p:xfrm>
        <a:graphic>
          <a:graphicData uri="http://schemas.openxmlformats.org/drawingml/2006/table">
            <a:tbl>
              <a:tblPr firstRow="1" firstCol="1" bandRow="1"/>
              <a:tblGrid>
                <a:gridCol w="864492"/>
                <a:gridCol w="2003012"/>
                <a:gridCol w="2226005"/>
                <a:gridCol w="2421517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Салон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Первоначальный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взнос (руб.)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Сумма ежемесячных платежей (руб.)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Общая сумма (руб.)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18000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SymbolMT"/>
                          <a:cs typeface="Times New Roman" panose="02020603050405020304" pitchFamily="18" charset="0"/>
                          <a:sym typeface="Symbol"/>
                        </a:rPr>
                        <a:t>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0,25 = 4 500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1300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SymbolMT"/>
                          <a:cs typeface="Times New Roman" panose="02020603050405020304" pitchFamily="18" charset="0"/>
                          <a:sym typeface="Symbol"/>
                        </a:rPr>
                        <a:t>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12 =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15600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4500+15600 = 20100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Б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17400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SymbolMT"/>
                          <a:cs typeface="Times New Roman" panose="02020603050405020304" pitchFamily="18" charset="0"/>
                          <a:sym typeface="Symbol"/>
                        </a:rPr>
                        <a:t>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0,2 =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3480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2550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SymbolMT"/>
                          <a:cs typeface="Times New Roman" panose="02020603050405020304" pitchFamily="18" charset="0"/>
                          <a:sym typeface="Symbol"/>
                        </a:rPr>
                        <a:t>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 =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15300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3480+15300 = </a:t>
                      </a:r>
                      <a:r>
                        <a:rPr lang="ru-RU" sz="16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18780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18600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SymbolMT"/>
                          <a:cs typeface="Times New Roman" panose="02020603050405020304" pitchFamily="18" charset="0"/>
                          <a:sym typeface="Symbol"/>
                        </a:rPr>
                        <a:t>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0,3 =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5580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1250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SymbolMT"/>
                          <a:cs typeface="Times New Roman" panose="02020603050405020304" pitchFamily="18" charset="0"/>
                          <a:sym typeface="Symbol"/>
                        </a:rPr>
                        <a:t>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12 =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15000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5580+15000=20580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2598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61501" y="92942"/>
            <a:ext cx="6192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для самостоятельного решения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9970" y="1052736"/>
            <a:ext cx="86339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000000"/>
                </a:solidFill>
                <a:latin typeface="times new roman"/>
              </a:rPr>
              <a:t>1. Определите</a:t>
            </a:r>
            <a:r>
              <a:rPr lang="ru-RU" sz="1600" dirty="0">
                <a:solidFill>
                  <a:srgbClr val="000000"/>
                </a:solidFill>
                <a:latin typeface="times new roman"/>
              </a:rPr>
              <a:t>, какие месяцы соответствуют указанному в таблице трафику мобильного 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</a:rPr>
              <a:t>интернета. Заполните </a:t>
            </a:r>
            <a:r>
              <a:rPr lang="ru-RU" sz="1600" dirty="0">
                <a:solidFill>
                  <a:srgbClr val="000000"/>
                </a:solidFill>
                <a:latin typeface="times new roman"/>
              </a:rPr>
              <a:t>таблицу, в бланк ответов перенесите числа, соответствующие номерам месяцев, без пробелов, запятых и других дополнительных 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</a:rPr>
              <a:t>символов.</a:t>
            </a:r>
            <a:endParaRPr lang="ru-RU" sz="1600" b="0" i="0" dirty="0">
              <a:solidFill>
                <a:srgbClr val="000000"/>
              </a:solidFill>
              <a:effectLst/>
              <a:latin typeface="times new roman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457200" y="33750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9970" y="2204864"/>
            <a:ext cx="834588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0000"/>
                </a:solidFill>
                <a:latin typeface="times new roman"/>
              </a:rPr>
              <a:t>На рисунке точками показано количество минут исходящих вызовов и трафик мобильного интернета в гигабайтах, израсходованных абонентом в процессе пользования смартфоном, за каждый месяц 2019 года. Для удобства точки, соответствующие минутам и гигабайтам, соединены сплошными и пунктирными линиями соответственно.</a:t>
            </a:r>
            <a:endParaRPr lang="ru-RU" sz="16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95536" y="3645024"/>
            <a:ext cx="82103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rgbClr val="000000"/>
                </a:solidFill>
                <a:latin typeface="times new roman"/>
              </a:rPr>
              <a:t>В течение года абонент пользовался тарифом «Стандартный», абонентская плата по которому составляла 350 рублей в месяц. При условии нахождения абонента на территории РФ в абонентскую плату тарифа «Стандартный» входит:</a:t>
            </a:r>
          </a:p>
          <a:p>
            <a:pPr algn="just"/>
            <a:r>
              <a:rPr lang="ru-RU" sz="1600" dirty="0">
                <a:solidFill>
                  <a:srgbClr val="000000"/>
                </a:solidFill>
                <a:latin typeface="times new roman"/>
              </a:rPr>
              <a:t>• пакет минут, включающий 300 минут исходящих вызовов на номера, зарегистрированные на территории РФ;</a:t>
            </a:r>
          </a:p>
          <a:p>
            <a:pPr algn="just"/>
            <a:r>
              <a:rPr lang="ru-RU" sz="1600" dirty="0">
                <a:solidFill>
                  <a:srgbClr val="000000"/>
                </a:solidFill>
                <a:latin typeface="times new roman"/>
              </a:rPr>
              <a:t>• пакет интернета, включающий 3 гигабайта мобильного интернета;</a:t>
            </a:r>
          </a:p>
          <a:p>
            <a:pPr algn="just"/>
            <a:r>
              <a:rPr lang="ru-RU" sz="1600" dirty="0">
                <a:solidFill>
                  <a:srgbClr val="000000"/>
                </a:solidFill>
                <a:latin typeface="times new roman"/>
              </a:rPr>
              <a:t>• пакет СМС, включающий 120 СМС в месяц;</a:t>
            </a:r>
          </a:p>
          <a:p>
            <a:pPr algn="just"/>
            <a:r>
              <a:rPr lang="ru-RU" sz="1600" dirty="0">
                <a:solidFill>
                  <a:srgbClr val="000000"/>
                </a:solidFill>
                <a:latin typeface="times new roman"/>
              </a:rPr>
              <a:t>• </a:t>
            </a:r>
            <a:r>
              <a:rPr lang="ru-RU" sz="1600" dirty="0" err="1">
                <a:solidFill>
                  <a:srgbClr val="000000"/>
                </a:solidFill>
                <a:latin typeface="times new roman"/>
              </a:rPr>
              <a:t>безлимитные</a:t>
            </a:r>
            <a:r>
              <a:rPr lang="ru-RU" sz="1600" dirty="0">
                <a:solidFill>
                  <a:srgbClr val="000000"/>
                </a:solidFill>
                <a:latin typeface="times new roman"/>
              </a:rPr>
              <a:t> бесплатные входящие вызовы.</a:t>
            </a:r>
          </a:p>
          <a:p>
            <a:pPr algn="just"/>
            <a:r>
              <a:rPr lang="ru-RU" sz="1600" dirty="0">
                <a:solidFill>
                  <a:srgbClr val="000000"/>
                </a:solidFill>
                <a:latin typeface="times new roman"/>
              </a:rPr>
              <a:t>Стоимость минут, интернета и СМС сверх пакета тарифа указана в таблице.</a:t>
            </a:r>
            <a:endParaRPr lang="ru-RU" sz="1600" b="0" i="0" dirty="0">
              <a:solidFill>
                <a:srgbClr val="000000"/>
              </a:solidFill>
              <a:effectLst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554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6849071"/>
              </p:ext>
            </p:extLst>
          </p:nvPr>
        </p:nvGraphicFramePr>
        <p:xfrm>
          <a:off x="1979712" y="1196752"/>
          <a:ext cx="5328590" cy="1005840"/>
        </p:xfrm>
        <a:graphic>
          <a:graphicData uri="http://schemas.openxmlformats.org/drawingml/2006/table">
            <a:tbl>
              <a:tblPr/>
              <a:tblGrid>
                <a:gridCol w="1065718"/>
                <a:gridCol w="1065718"/>
                <a:gridCol w="1065718"/>
                <a:gridCol w="1065718"/>
                <a:gridCol w="1065718"/>
              </a:tblGrid>
              <a:tr h="502920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Мобильный интернет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2,5 Гб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Гб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3,25 Гб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Гб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Номер месяца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3" name="Picture 5" descr="https://oge.sdamgia.ru/get_file?id=43119&amp;png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276872"/>
            <a:ext cx="4248472" cy="4014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697051"/>
            <a:ext cx="79928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600" b="1" dirty="0">
                <a:solidFill>
                  <a:srgbClr val="000000"/>
                </a:solidFill>
                <a:latin typeface="times new roman"/>
              </a:rPr>
              <a:t>Стоимость минут, интернета и СМС сверх пакета тарифа указана в </a:t>
            </a:r>
            <a:r>
              <a:rPr lang="ru-RU" sz="1600" b="1" dirty="0" smtClean="0">
                <a:solidFill>
                  <a:srgbClr val="000000"/>
                </a:solidFill>
                <a:latin typeface="times new roman"/>
              </a:rPr>
              <a:t>таблице</a:t>
            </a:r>
            <a:endParaRPr lang="ru-RU" sz="1600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2994917"/>
            <a:ext cx="37079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0000"/>
                </a:solidFill>
                <a:latin typeface="times new roman"/>
              </a:rPr>
              <a:t>Абонент не пользовался услугами связи в роуминге. За весь год абонент отправил 110 СМС.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90136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222</TotalTime>
  <Words>1031</Words>
  <Application>Microsoft Office PowerPoint</Application>
  <PresentationFormat>Экран (4:3)</PresentationFormat>
  <Paragraphs>194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Решение  практико-ориентированных задач.  Тарифы.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Решение практико-ориентированных задач. Тарифы.</dc:title>
  <dc:creator>User</dc:creator>
  <cp:lastModifiedBy>User</cp:lastModifiedBy>
  <cp:revision>34</cp:revision>
  <dcterms:created xsi:type="dcterms:W3CDTF">2022-08-29T12:18:42Z</dcterms:created>
  <dcterms:modified xsi:type="dcterms:W3CDTF">2022-08-29T16:12:32Z</dcterms:modified>
</cp:coreProperties>
</file>